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7" r:id="rId2"/>
    <p:sldId id="257" r:id="rId3"/>
    <p:sldId id="258" r:id="rId4"/>
    <p:sldId id="259" r:id="rId5"/>
    <p:sldId id="262" r:id="rId6"/>
    <p:sldId id="263" r:id="rId7"/>
    <p:sldId id="264" r:id="rId8"/>
    <p:sldId id="265" r:id="rId9"/>
    <p:sldId id="322" r:id="rId10"/>
    <p:sldId id="266" r:id="rId11"/>
    <p:sldId id="267" r:id="rId12"/>
    <p:sldId id="268" r:id="rId13"/>
    <p:sldId id="329" r:id="rId14"/>
    <p:sldId id="289" r:id="rId15"/>
    <p:sldId id="293" r:id="rId16"/>
    <p:sldId id="294" r:id="rId17"/>
    <p:sldId id="291" r:id="rId18"/>
    <p:sldId id="292" r:id="rId19"/>
    <p:sldId id="275" r:id="rId20"/>
    <p:sldId id="276" r:id="rId21"/>
    <p:sldId id="277" r:id="rId22"/>
    <p:sldId id="303" r:id="rId23"/>
    <p:sldId id="315" r:id="rId24"/>
    <p:sldId id="313" r:id="rId25"/>
    <p:sldId id="305" r:id="rId26"/>
    <p:sldId id="306" r:id="rId27"/>
    <p:sldId id="308" r:id="rId28"/>
    <p:sldId id="300" r:id="rId29"/>
    <p:sldId id="317" r:id="rId30"/>
    <p:sldId id="325" r:id="rId31"/>
    <p:sldId id="324" r:id="rId32"/>
    <p:sldId id="278" r:id="rId33"/>
    <p:sldId id="279" r:id="rId34"/>
    <p:sldId id="269" r:id="rId35"/>
    <p:sldId id="270" r:id="rId36"/>
    <p:sldId id="271" r:id="rId37"/>
    <p:sldId id="272" r:id="rId38"/>
    <p:sldId id="273" r:id="rId39"/>
    <p:sldId id="274" r:id="rId40"/>
    <p:sldId id="285" r:id="rId41"/>
    <p:sldId id="286" r:id="rId42"/>
    <p:sldId id="287" r:id="rId43"/>
    <p:sldId id="288" r:id="rId44"/>
    <p:sldId id="320" r:id="rId45"/>
    <p:sldId id="319" r:id="rId46"/>
    <p:sldId id="326" r:id="rId47"/>
    <p:sldId id="280" r:id="rId48"/>
    <p:sldId id="330" r:id="rId4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0003"/>
    <a:srgbClr val="303274"/>
    <a:srgbClr val="43B51B"/>
    <a:srgbClr val="660066"/>
    <a:srgbClr val="2B7208"/>
    <a:srgbClr val="FF3399"/>
    <a:srgbClr val="99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53" autoAdjust="0"/>
    <p:restoredTop sz="86477" autoAdjust="0"/>
  </p:normalViewPr>
  <p:slideViewPr>
    <p:cSldViewPr>
      <p:cViewPr>
        <p:scale>
          <a:sx n="81" d="100"/>
          <a:sy n="81" d="100"/>
        </p:scale>
        <p:origin x="-882" y="-36"/>
      </p:cViewPr>
      <p:guideLst>
        <p:guide orient="horz" pos="2160"/>
        <p:guide pos="2880"/>
      </p:guideLst>
    </p:cSldViewPr>
  </p:slideViewPr>
  <p:outlineViewPr>
    <p:cViewPr>
      <p:scale>
        <a:sx n="33" d="100"/>
        <a:sy n="33" d="100"/>
      </p:scale>
      <p:origin x="0" y="256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B29ADF-B65A-4314-9B9E-D64F53AACF7F}" type="datetimeFigureOut">
              <a:rPr lang="en-US" smtClean="0"/>
              <a:t>8/1/2025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3773091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B29ADF-B65A-4314-9B9E-D64F53AACF7F}" type="datetimeFigureOut">
              <a:rPr lang="en-US" smtClean="0"/>
              <a:t>8/1/2025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1227830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B29ADF-B65A-4314-9B9E-D64F53AACF7F}" type="datetimeFigureOut">
              <a:rPr lang="en-US" smtClean="0"/>
              <a:t>8/1/2025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2165756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B29ADF-B65A-4314-9B9E-D64F53AACF7F}" type="datetimeFigureOut">
              <a:rPr lang="en-US" smtClean="0"/>
              <a:t>8/1/2025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2900338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B29ADF-B65A-4314-9B9E-D64F53AACF7F}" type="datetimeFigureOut">
              <a:rPr lang="en-US" smtClean="0"/>
              <a:t>8/1/2025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4162703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5B29ADF-B65A-4314-9B9E-D64F53AACF7F}" type="datetimeFigureOut">
              <a:rPr lang="en-US" smtClean="0"/>
              <a:t>8/1/2025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2648615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B29ADF-B65A-4314-9B9E-D64F53AACF7F}" type="datetimeFigureOut">
              <a:rPr lang="en-US" smtClean="0"/>
              <a:t>8/1/2025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3095576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5B29ADF-B65A-4314-9B9E-D64F53AACF7F}" type="datetimeFigureOut">
              <a:rPr lang="en-US" smtClean="0"/>
              <a:t>8/1/2025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1202913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B29ADF-B65A-4314-9B9E-D64F53AACF7F}" type="datetimeFigureOut">
              <a:rPr lang="en-US" smtClean="0"/>
              <a:t>8/1/2025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3469209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B29ADF-B65A-4314-9B9E-D64F53AACF7F}" type="datetimeFigureOut">
              <a:rPr lang="en-US" smtClean="0"/>
              <a:t>8/1/2025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3221642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B29ADF-B65A-4314-9B9E-D64F53AACF7F}" type="datetimeFigureOut">
              <a:rPr lang="en-US" smtClean="0"/>
              <a:t>8/1/2025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4022975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B29ADF-B65A-4314-9B9E-D64F53AACF7F}" type="datetimeFigureOut">
              <a:rPr lang="en-US" smtClean="0"/>
              <a:t>8/1/2025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BD3648-A761-4D22-B431-4FE21EDD931D}" type="slidenum">
              <a:rPr lang="en-US" smtClean="0"/>
              <a:t>‹#›</a:t>
            </a:fld>
            <a:endParaRPr lang="en-US"/>
          </a:p>
        </p:txBody>
      </p:sp>
    </p:spTree>
    <p:extLst>
      <p:ext uri="{BB962C8B-B14F-4D97-AF65-F5344CB8AC3E}">
        <p14:creationId xmlns:p14="http://schemas.microsoft.com/office/powerpoint/2010/main" val="2893755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a:extLst>
              <a:ext uri="{FF2B5EF4-FFF2-40B4-BE49-F238E27FC236}">
                <a16:creationId xmlns="" xmlns:a16="http://schemas.microsoft.com/office/drawing/2014/main" id="{0F501CF7-D20A-F920-DB83-51BD7DD7A48B}"/>
              </a:ext>
            </a:extLst>
          </p:cNvPr>
          <p:cNvSpPr>
            <a:spLocks noGrp="1"/>
          </p:cNvSpPr>
          <p:nvPr>
            <p:ph type="ctrTitle"/>
          </p:nvPr>
        </p:nvSpPr>
        <p:spPr>
          <a:xfrm>
            <a:off x="0" y="-387424"/>
            <a:ext cx="9144000" cy="3894437"/>
          </a:xfrm>
        </p:spPr>
        <p:txBody>
          <a:bodyPr>
            <a:noAutofit/>
          </a:bodyPr>
          <a:lstStyle/>
          <a:p>
            <a:r>
              <a:rPr lang="en-US" sz="3200" dirty="0">
                <a:solidFill>
                  <a:srgbClr val="002060"/>
                </a:solidFill>
                <a:latin typeface="Times New Roman" pitchFamily="18" charset="0"/>
                <a:cs typeface="Times New Roman" pitchFamily="18" charset="0"/>
              </a:rPr>
              <a:t/>
            </a:r>
            <a:br>
              <a:rPr lang="en-US" sz="3200" dirty="0">
                <a:solidFill>
                  <a:srgbClr val="002060"/>
                </a:solidFill>
                <a:latin typeface="Times New Roman" pitchFamily="18" charset="0"/>
                <a:cs typeface="Times New Roman" pitchFamily="18" charset="0"/>
              </a:rPr>
            </a:br>
            <a:r>
              <a:rPr lang="en-US" sz="3200" dirty="0">
                <a:solidFill>
                  <a:srgbClr val="002060"/>
                </a:solidFill>
                <a:latin typeface="Times New Roman" pitchFamily="18" charset="0"/>
                <a:cs typeface="Times New Roman" pitchFamily="18" charset="0"/>
              </a:rPr>
              <a:t/>
            </a:r>
            <a:br>
              <a:rPr lang="en-US" sz="3200" dirty="0">
                <a:solidFill>
                  <a:srgbClr val="002060"/>
                </a:solidFill>
                <a:latin typeface="Times New Roman" pitchFamily="18" charset="0"/>
                <a:cs typeface="Times New Roman" pitchFamily="18" charset="0"/>
              </a:rPr>
            </a:br>
            <a:r>
              <a:rPr lang="en-US" sz="3200" dirty="0">
                <a:solidFill>
                  <a:srgbClr val="002060"/>
                </a:solidFill>
                <a:latin typeface="Times New Roman" pitchFamily="18" charset="0"/>
                <a:cs typeface="Times New Roman" pitchFamily="18" charset="0"/>
              </a:rPr>
              <a:t/>
            </a:r>
            <a:br>
              <a:rPr lang="en-US" sz="3200" dirty="0">
                <a:solidFill>
                  <a:srgbClr val="002060"/>
                </a:solidFill>
                <a:latin typeface="Times New Roman" pitchFamily="18" charset="0"/>
                <a:cs typeface="Times New Roman" pitchFamily="18" charset="0"/>
              </a:rPr>
            </a:br>
            <a:r>
              <a:rPr lang="en-US" sz="3200" dirty="0">
                <a:solidFill>
                  <a:srgbClr val="002060"/>
                </a:solidFill>
                <a:latin typeface="Times New Roman" pitchFamily="18" charset="0"/>
                <a:cs typeface="Times New Roman" pitchFamily="18" charset="0"/>
              </a:rPr>
              <a:t>Priyadarshini Engineering College</a:t>
            </a:r>
            <a:br>
              <a:rPr lang="en-US" sz="3200" dirty="0">
                <a:solidFill>
                  <a:srgbClr val="002060"/>
                </a:solidFill>
                <a:latin typeface="Times New Roman" pitchFamily="18" charset="0"/>
                <a:cs typeface="Times New Roman" pitchFamily="18" charset="0"/>
              </a:rPr>
            </a:br>
            <a:r>
              <a:rPr lang="en-US" sz="3200" dirty="0">
                <a:solidFill>
                  <a:srgbClr val="002060"/>
                </a:solidFill>
                <a:latin typeface="Times New Roman" pitchFamily="18" charset="0"/>
                <a:cs typeface="Times New Roman" pitchFamily="18" charset="0"/>
              </a:rPr>
              <a:t> Department of Master of Computer Applications </a:t>
            </a:r>
            <a:br>
              <a:rPr lang="en-US" sz="3200" dirty="0">
                <a:solidFill>
                  <a:srgbClr val="002060"/>
                </a:solidFill>
                <a:latin typeface="Times New Roman" pitchFamily="18" charset="0"/>
                <a:cs typeface="Times New Roman" pitchFamily="18" charset="0"/>
              </a:rPr>
            </a:br>
            <a:r>
              <a:rPr lang="en-US" sz="3200" dirty="0">
                <a:solidFill>
                  <a:srgbClr val="FF0000"/>
                </a:solidFill>
                <a:latin typeface="Times New Roman" pitchFamily="18" charset="0"/>
                <a:cs typeface="Times New Roman" pitchFamily="18" charset="0"/>
              </a:rPr>
              <a:t>Name : SUGESH NANDU D</a:t>
            </a:r>
            <a:br>
              <a:rPr lang="en-US" sz="3200" dirty="0">
                <a:solidFill>
                  <a:srgbClr val="FF0000"/>
                </a:solidFill>
                <a:latin typeface="Times New Roman" pitchFamily="18" charset="0"/>
                <a:cs typeface="Times New Roman" pitchFamily="18" charset="0"/>
              </a:rPr>
            </a:br>
            <a:r>
              <a:rPr lang="en-IN" sz="3200" dirty="0">
                <a:solidFill>
                  <a:srgbClr val="FF0000"/>
                </a:solidFill>
                <a:latin typeface="Times New Roman" pitchFamily="18" charset="0"/>
                <a:cs typeface="Times New Roman" pitchFamily="18" charset="0"/>
              </a:rPr>
              <a:t>Reg.No: </a:t>
            </a:r>
            <a:r>
              <a:rPr lang="en-IN" sz="3200" dirty="0" smtClean="0">
                <a:solidFill>
                  <a:srgbClr val="FF0000"/>
                </a:solidFill>
                <a:latin typeface="Times New Roman" pitchFamily="18" charset="0"/>
                <a:cs typeface="Times New Roman" pitchFamily="18" charset="0"/>
              </a:rPr>
              <a:t>511923622045</a:t>
            </a:r>
            <a:r>
              <a:rPr lang="en-IN" sz="3200" dirty="0">
                <a:solidFill>
                  <a:srgbClr val="FF0000"/>
                </a:solidFill>
                <a:latin typeface="Times New Roman" pitchFamily="18" charset="0"/>
                <a:cs typeface="Times New Roman" pitchFamily="18" charset="0"/>
              </a:rPr>
              <a:t/>
            </a:r>
            <a:br>
              <a:rPr lang="en-IN" sz="3200" dirty="0">
                <a:solidFill>
                  <a:srgbClr val="FF0000"/>
                </a:solidFill>
                <a:latin typeface="Times New Roman" pitchFamily="18" charset="0"/>
                <a:cs typeface="Times New Roman" pitchFamily="18" charset="0"/>
              </a:rPr>
            </a:br>
            <a:r>
              <a:rPr lang="en-US" sz="3200" dirty="0">
                <a:solidFill>
                  <a:srgbClr val="0070C0"/>
                </a:solidFill>
                <a:latin typeface="Times New Roman" pitchFamily="18" charset="0"/>
                <a:cs typeface="Times New Roman" pitchFamily="18" charset="0"/>
              </a:rPr>
              <a:t>MC4411 PROJECT WORK</a:t>
            </a:r>
            <a:br>
              <a:rPr lang="en-US" sz="3200" dirty="0">
                <a:solidFill>
                  <a:srgbClr val="0070C0"/>
                </a:solidFill>
                <a:latin typeface="Times New Roman" pitchFamily="18" charset="0"/>
                <a:cs typeface="Times New Roman" pitchFamily="18" charset="0"/>
              </a:rPr>
            </a:br>
            <a:r>
              <a:rPr lang="en-US" sz="3200" b="1" dirty="0">
                <a:solidFill>
                  <a:srgbClr val="7A0003"/>
                </a:solidFill>
                <a:latin typeface="Times New Roman" panose="02020603050405020304" pitchFamily="18" charset="0"/>
                <a:cs typeface="Times New Roman" panose="02020603050405020304" pitchFamily="18" charset="0"/>
              </a:rPr>
              <a:t>Bike Rental with Exploring System</a:t>
            </a:r>
            <a:r>
              <a:rPr lang="en-US" sz="3200" dirty="0">
                <a:latin typeface="Times New Roman" pitchFamily="18" charset="0"/>
                <a:cs typeface="Times New Roman" pitchFamily="18" charset="0"/>
              </a:rPr>
              <a:t/>
            </a:r>
            <a:br>
              <a:rPr lang="en-US" sz="3200" dirty="0">
                <a:latin typeface="Times New Roman" pitchFamily="18" charset="0"/>
                <a:cs typeface="Times New Roman" pitchFamily="18" charset="0"/>
              </a:rPr>
            </a:br>
            <a:endParaRPr lang="en-US" sz="3200" dirty="0"/>
          </a:p>
        </p:txBody>
      </p:sp>
      <p:sp>
        <p:nvSpPr>
          <p:cNvPr id="29" name="Subtitle 2">
            <a:extLst>
              <a:ext uri="{FF2B5EF4-FFF2-40B4-BE49-F238E27FC236}">
                <a16:creationId xmlns="" xmlns:a16="http://schemas.microsoft.com/office/drawing/2014/main" id="{B20F937A-7DCA-708D-FA7F-F261A9CF41C4}"/>
              </a:ext>
            </a:extLst>
          </p:cNvPr>
          <p:cNvSpPr>
            <a:spLocks noGrp="1"/>
          </p:cNvSpPr>
          <p:nvPr>
            <p:ph type="subTitle" idx="1"/>
          </p:nvPr>
        </p:nvSpPr>
        <p:spPr>
          <a:xfrm>
            <a:off x="0" y="2996952"/>
            <a:ext cx="4860032" cy="3853345"/>
          </a:xfrm>
        </p:spPr>
        <p:txBody>
          <a:bodyPr/>
          <a:lstStyle/>
          <a:p>
            <a:endParaRPr lang="en-US" dirty="0"/>
          </a:p>
          <a:p>
            <a:pPr algn="ctr">
              <a:lnSpc>
                <a:spcPct val="100000"/>
              </a:lnSpc>
            </a:pPr>
            <a:r>
              <a:rPr lang="en-US" sz="1800" b="1" dirty="0">
                <a:solidFill>
                  <a:srgbClr val="FF0000"/>
                </a:solidFill>
                <a:latin typeface="Times New Roman" pitchFamily="18" charset="0"/>
                <a:cs typeface="Times New Roman" pitchFamily="18" charset="0"/>
              </a:rPr>
              <a:t>SUPERVISOR </a:t>
            </a:r>
          </a:p>
          <a:p>
            <a:pPr>
              <a:lnSpc>
                <a:spcPct val="100000"/>
              </a:lnSpc>
            </a:pPr>
            <a:r>
              <a:rPr lang="en-IN" sz="1800" b="1" dirty="0" err="1">
                <a:solidFill>
                  <a:srgbClr val="7A0003"/>
                </a:solidFill>
                <a:latin typeface="Times New Roman" pitchFamily="18" charset="0"/>
                <a:cs typeface="Times New Roman" pitchFamily="18" charset="0"/>
              </a:rPr>
              <a:t>Ms.</a:t>
            </a:r>
            <a:r>
              <a:rPr lang="en-IN" sz="1800" b="1" dirty="0">
                <a:solidFill>
                  <a:srgbClr val="7A0003"/>
                </a:solidFill>
                <a:latin typeface="Times New Roman" pitchFamily="18" charset="0"/>
                <a:cs typeface="Times New Roman" pitchFamily="18" charset="0"/>
              </a:rPr>
              <a:t> </a:t>
            </a:r>
            <a:r>
              <a:rPr lang="en-IN" sz="1800" b="1" dirty="0" err="1">
                <a:solidFill>
                  <a:srgbClr val="7A0003"/>
                </a:solidFill>
                <a:latin typeface="Times New Roman" pitchFamily="18" charset="0"/>
                <a:cs typeface="Times New Roman" pitchFamily="18" charset="0"/>
              </a:rPr>
              <a:t>Jeevalakshmi</a:t>
            </a:r>
            <a:r>
              <a:rPr lang="en-IN" sz="1800" b="1" dirty="0">
                <a:solidFill>
                  <a:srgbClr val="7A0003"/>
                </a:solidFill>
                <a:latin typeface="Times New Roman" pitchFamily="18" charset="0"/>
                <a:cs typeface="Times New Roman" pitchFamily="18" charset="0"/>
              </a:rPr>
              <a:t>, B.</a:t>
            </a:r>
            <a:r>
              <a:rPr lang="en-IN" sz="1800" b="1" dirty="0" err="1">
                <a:solidFill>
                  <a:srgbClr val="7A0003"/>
                </a:solidFill>
                <a:latin typeface="Times New Roman" pitchFamily="18" charset="0"/>
                <a:cs typeface="Times New Roman" pitchFamily="18" charset="0"/>
              </a:rPr>
              <a:t>sc</a:t>
            </a:r>
            <a:r>
              <a:rPr lang="en-IN" sz="1800" b="1" dirty="0">
                <a:solidFill>
                  <a:srgbClr val="7A0003"/>
                </a:solidFill>
                <a:latin typeface="Times New Roman" pitchFamily="18" charset="0"/>
                <a:cs typeface="Times New Roman" pitchFamily="18" charset="0"/>
              </a:rPr>
              <a:t>.,MCA.,</a:t>
            </a:r>
            <a:endParaRPr lang="en-US" sz="1800" b="1" dirty="0">
              <a:solidFill>
                <a:srgbClr val="7A0003"/>
              </a:solidFill>
              <a:latin typeface="Times New Roman" pitchFamily="18" charset="0"/>
              <a:cs typeface="Times New Roman" pitchFamily="18" charset="0"/>
            </a:endParaRPr>
          </a:p>
          <a:p>
            <a:pPr algn="ctr">
              <a:lnSpc>
                <a:spcPct val="100000"/>
              </a:lnSpc>
            </a:pPr>
            <a:r>
              <a:rPr lang="en-US" sz="1800" b="1" dirty="0">
                <a:solidFill>
                  <a:srgbClr val="7A0003"/>
                </a:solidFill>
                <a:latin typeface="Times New Roman" pitchFamily="18" charset="0"/>
                <a:cs typeface="Times New Roman" pitchFamily="18" charset="0"/>
              </a:rPr>
              <a:t>Assistant Professor, </a:t>
            </a:r>
          </a:p>
          <a:p>
            <a:pPr algn="ctr">
              <a:lnSpc>
                <a:spcPct val="100000"/>
              </a:lnSpc>
            </a:pPr>
            <a:r>
              <a:rPr lang="en-US" sz="1800" b="1" dirty="0">
                <a:solidFill>
                  <a:srgbClr val="7A0003"/>
                </a:solidFill>
                <a:latin typeface="Times New Roman" pitchFamily="18" charset="0"/>
                <a:cs typeface="Times New Roman" pitchFamily="18" charset="0"/>
              </a:rPr>
              <a:t>Department of  Master of Computer Applications ,</a:t>
            </a:r>
          </a:p>
          <a:p>
            <a:pPr algn="ctr">
              <a:lnSpc>
                <a:spcPct val="100000"/>
              </a:lnSpc>
            </a:pPr>
            <a:r>
              <a:rPr lang="en-US" sz="1800" b="1" dirty="0">
                <a:solidFill>
                  <a:srgbClr val="7A0003"/>
                </a:solidFill>
                <a:latin typeface="Times New Roman" pitchFamily="18" charset="0"/>
                <a:cs typeface="Times New Roman" pitchFamily="18" charset="0"/>
              </a:rPr>
              <a:t>Priyadarshini Engineering College. </a:t>
            </a:r>
          </a:p>
          <a:p>
            <a:pPr algn="ctr">
              <a:lnSpc>
                <a:spcPct val="100000"/>
              </a:lnSpc>
            </a:pPr>
            <a:r>
              <a:rPr lang="en-US" sz="1800" b="1" dirty="0">
                <a:solidFill>
                  <a:srgbClr val="7A0003"/>
                </a:solidFill>
                <a:latin typeface="Times New Roman" pitchFamily="18" charset="0"/>
                <a:cs typeface="Times New Roman" pitchFamily="18" charset="0"/>
              </a:rPr>
              <a:t>Vaniyambadi. </a:t>
            </a:r>
          </a:p>
          <a:p>
            <a:endParaRPr lang="en-US" dirty="0"/>
          </a:p>
        </p:txBody>
      </p:sp>
      <p:pic>
        <p:nvPicPr>
          <p:cNvPr id="30" name="Picture 29">
            <a:extLst>
              <a:ext uri="{FF2B5EF4-FFF2-40B4-BE49-F238E27FC236}">
                <a16:creationId xmlns="" xmlns:a16="http://schemas.microsoft.com/office/drawing/2014/main" id="{4DC55A96-D67D-0B75-2DCA-C50BA385EF71}"/>
              </a:ext>
            </a:extLst>
          </p:cNvPr>
          <p:cNvPicPr/>
          <p:nvPr/>
        </p:nvPicPr>
        <p:blipFill>
          <a:blip r:embed="rId2" cstate="print"/>
          <a:srcRect/>
          <a:stretch>
            <a:fillRect/>
          </a:stretch>
        </p:blipFill>
        <p:spPr bwMode="auto">
          <a:xfrm>
            <a:off x="389314" y="260648"/>
            <a:ext cx="1195234" cy="850471"/>
          </a:xfrm>
          <a:prstGeom prst="rect">
            <a:avLst/>
          </a:prstGeom>
          <a:noFill/>
          <a:ln w="9525">
            <a:noFill/>
            <a:miter lim="800000"/>
            <a:headEnd/>
            <a:tailEnd/>
          </a:ln>
        </p:spPr>
      </p:pic>
      <p:pic>
        <p:nvPicPr>
          <p:cNvPr id="31" name="Picture 30" descr="undefined">
            <a:extLst>
              <a:ext uri="{FF2B5EF4-FFF2-40B4-BE49-F238E27FC236}">
                <a16:creationId xmlns="" xmlns:a16="http://schemas.microsoft.com/office/drawing/2014/main" id="{B6B67E77-D860-9E30-F607-438C4FCA5EA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2149" y="5824940"/>
            <a:ext cx="965398" cy="959364"/>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 xmlns:a16="http://schemas.microsoft.com/office/drawing/2014/main" id="{ED6AD329-8E55-F0AE-5F04-F1F763CB7A24}"/>
              </a:ext>
            </a:extLst>
          </p:cNvPr>
          <p:cNvSpPr txBox="1"/>
          <p:nvPr/>
        </p:nvSpPr>
        <p:spPr>
          <a:xfrm>
            <a:off x="4355976" y="3516616"/>
            <a:ext cx="4788024" cy="2169825"/>
          </a:xfrm>
          <a:prstGeom prst="rect">
            <a:avLst/>
          </a:prstGeom>
          <a:noFill/>
        </p:spPr>
        <p:txBody>
          <a:bodyPr wrap="square" anchor="ctr">
            <a:spAutoFit/>
          </a:bodyPr>
          <a:lstStyle/>
          <a:p>
            <a:pPr algn="ctr"/>
            <a:r>
              <a:rPr lang="en-US" b="1" dirty="0">
                <a:solidFill>
                  <a:srgbClr val="FF0000"/>
                </a:solidFill>
                <a:latin typeface="Times New Roman" pitchFamily="18" charset="0"/>
                <a:cs typeface="Times New Roman" pitchFamily="18" charset="0"/>
              </a:rPr>
              <a:t>HEAD OF THE DEPARTMENT</a:t>
            </a:r>
          </a:p>
          <a:p>
            <a:pPr algn="ctr">
              <a:lnSpc>
                <a:spcPct val="150000"/>
              </a:lnSpc>
            </a:pPr>
            <a:r>
              <a:rPr lang="en-IN" sz="1800" b="1" dirty="0">
                <a:solidFill>
                  <a:srgbClr val="7A0003"/>
                </a:solidFill>
                <a:latin typeface="Times New Roman" pitchFamily="18" charset="0"/>
                <a:cs typeface="Times New Roman" pitchFamily="18" charset="0"/>
              </a:rPr>
              <a:t>Dr.Manikandan G,M.Sc.,B.Ed.,M.Phil.,</a:t>
            </a:r>
            <a:r>
              <a:rPr lang="en-IN" sz="1800" b="1" dirty="0" err="1">
                <a:solidFill>
                  <a:srgbClr val="7A0003"/>
                </a:solidFill>
                <a:latin typeface="Times New Roman" pitchFamily="18" charset="0"/>
                <a:cs typeface="Times New Roman" pitchFamily="18" charset="0"/>
              </a:rPr>
              <a:t>Ph.D</a:t>
            </a:r>
            <a:r>
              <a:rPr lang="en-IN" sz="1800" b="1" dirty="0">
                <a:solidFill>
                  <a:srgbClr val="7A0003"/>
                </a:solidFill>
                <a:latin typeface="Times New Roman" pitchFamily="18" charset="0"/>
                <a:cs typeface="Times New Roman" pitchFamily="18" charset="0"/>
              </a:rPr>
              <a:t>.,</a:t>
            </a:r>
            <a:endParaRPr lang="en-IN" b="1" dirty="0">
              <a:solidFill>
                <a:srgbClr val="7A0003"/>
              </a:solidFill>
              <a:latin typeface="Times New Roman" pitchFamily="18" charset="0"/>
              <a:cs typeface="Times New Roman" pitchFamily="18" charset="0"/>
            </a:endParaRPr>
          </a:p>
          <a:p>
            <a:pPr algn="ctr"/>
            <a:r>
              <a:rPr lang="en-IN" sz="1800" b="1" dirty="0">
                <a:solidFill>
                  <a:srgbClr val="7A0003"/>
                </a:solidFill>
                <a:latin typeface="Times New Roman" pitchFamily="18" charset="0"/>
                <a:cs typeface="Times New Roman" pitchFamily="18" charset="0"/>
              </a:rPr>
              <a:t>Head of the Department,</a:t>
            </a:r>
          </a:p>
          <a:p>
            <a:pPr algn="ctr"/>
            <a:r>
              <a:rPr lang="en-IN" sz="1800" b="1" dirty="0">
                <a:solidFill>
                  <a:srgbClr val="7A0003"/>
                </a:solidFill>
                <a:latin typeface="Times New Roman" pitchFamily="18" charset="0"/>
                <a:cs typeface="Times New Roman" pitchFamily="18" charset="0"/>
              </a:rPr>
              <a:t> Department of  Master of Computer Applications, </a:t>
            </a:r>
            <a:endParaRPr lang="en-US" sz="1800" b="1" dirty="0">
              <a:solidFill>
                <a:srgbClr val="7A0003"/>
              </a:solidFill>
              <a:latin typeface="Times New Roman" pitchFamily="18" charset="0"/>
              <a:cs typeface="Times New Roman" pitchFamily="18" charset="0"/>
            </a:endParaRPr>
          </a:p>
          <a:p>
            <a:pPr algn="ctr"/>
            <a:r>
              <a:rPr lang="en-US" sz="1800" b="1" dirty="0">
                <a:solidFill>
                  <a:srgbClr val="7A0003"/>
                </a:solidFill>
                <a:latin typeface="Times New Roman" pitchFamily="18" charset="0"/>
                <a:cs typeface="Times New Roman" pitchFamily="18" charset="0"/>
              </a:rPr>
              <a:t>Priyadarshini Engineering College. </a:t>
            </a:r>
          </a:p>
          <a:p>
            <a:pPr algn="ctr"/>
            <a:r>
              <a:rPr lang="en-US" sz="1800" b="1" dirty="0">
                <a:solidFill>
                  <a:srgbClr val="7A0003"/>
                </a:solidFill>
                <a:latin typeface="Times New Roman" pitchFamily="18" charset="0"/>
                <a:cs typeface="Times New Roman" pitchFamily="18" charset="0"/>
              </a:rPr>
              <a:t>Vaniyambadi</a:t>
            </a:r>
            <a:r>
              <a:rPr lang="en-US" b="1" dirty="0">
                <a:solidFill>
                  <a:srgbClr val="7A0003"/>
                </a:solidFill>
                <a:latin typeface="Times New Roman" pitchFamily="18" charset="0"/>
                <a:cs typeface="Times New Roman" pitchFamily="18" charset="0"/>
              </a:rPr>
              <a:t>. </a:t>
            </a:r>
          </a:p>
        </p:txBody>
      </p:sp>
      <p:sp>
        <p:nvSpPr>
          <p:cNvPr id="33" name="Flowchart: Delay 32">
            <a:extLst>
              <a:ext uri="{FF2B5EF4-FFF2-40B4-BE49-F238E27FC236}">
                <a16:creationId xmlns="" xmlns:a16="http://schemas.microsoft.com/office/drawing/2014/main" id="{0AEECF0C-FC13-907F-7B50-484F19DF1692}"/>
              </a:ext>
            </a:extLst>
          </p:cNvPr>
          <p:cNvSpPr/>
          <p:nvPr/>
        </p:nvSpPr>
        <p:spPr>
          <a:xfrm>
            <a:off x="1845241" y="6112826"/>
            <a:ext cx="7112523" cy="671478"/>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Tree>
    <p:extLst>
      <p:ext uri="{BB962C8B-B14F-4D97-AF65-F5344CB8AC3E}">
        <p14:creationId xmlns:p14="http://schemas.microsoft.com/office/powerpoint/2010/main" val="573216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4247317"/>
          </a:xfrm>
          <a:prstGeom prst="rect">
            <a:avLst/>
          </a:prstGeom>
        </p:spPr>
        <p:txBody>
          <a:bodyPr wrap="square">
            <a:spAutoFit/>
          </a:bodyPr>
          <a:lstStyle/>
          <a:p>
            <a:pPr algn="ctr"/>
            <a:r>
              <a:rPr lang="en-US" sz="2400" b="1" dirty="0">
                <a:latin typeface="Times New Roman" pitchFamily="18" charset="0"/>
                <a:cs typeface="Times New Roman" pitchFamily="18" charset="0"/>
              </a:rPr>
              <a:t>HARDWARE REQUIREMENTS</a:t>
            </a:r>
          </a:p>
          <a:p>
            <a:pPr algn="ctr"/>
            <a:endParaRPr lang="en-US" sz="2400" b="1" dirty="0">
              <a:latin typeface="Times New Roman" pitchFamily="18" charset="0"/>
              <a:cs typeface="Times New Roman" pitchFamily="18" charset="0"/>
            </a:endParaRPr>
          </a:p>
          <a:p>
            <a:pPr>
              <a:lnSpc>
                <a:spcPct val="200000"/>
              </a:lnSpc>
            </a:pPr>
            <a:r>
              <a:rPr lang="en-US" sz="2400" dirty="0">
                <a:latin typeface="Times New Roman" pitchFamily="18" charset="0"/>
                <a:cs typeface="Times New Roman" pitchFamily="18" charset="0"/>
              </a:rPr>
              <a:t>	</a:t>
            </a:r>
            <a:r>
              <a:rPr lang="en-US" sz="2000" dirty="0">
                <a:latin typeface="Times New Roman" pitchFamily="18" charset="0"/>
                <a:cs typeface="Times New Roman" pitchFamily="18" charset="0"/>
              </a:rPr>
              <a:t>processor	: AMD A6</a:t>
            </a:r>
          </a:p>
          <a:p>
            <a:pPr>
              <a:lnSpc>
                <a:spcPct val="200000"/>
              </a:lnSpc>
            </a:pPr>
            <a:r>
              <a:rPr lang="en-US" sz="2000" dirty="0">
                <a:latin typeface="Times New Roman" pitchFamily="18" charset="0"/>
                <a:cs typeface="Times New Roman" pitchFamily="18" charset="0"/>
              </a:rPr>
              <a:t>	Hard Disk	:100GB</a:t>
            </a:r>
          </a:p>
          <a:p>
            <a:pPr>
              <a:lnSpc>
                <a:spcPct val="200000"/>
              </a:lnSpc>
            </a:pPr>
            <a:r>
              <a:rPr lang="en-US" sz="2000" dirty="0">
                <a:latin typeface="Times New Roman" pitchFamily="18" charset="0"/>
                <a:cs typeface="Times New Roman" pitchFamily="18" charset="0"/>
              </a:rPr>
              <a:t>	Resolution	:1366</a:t>
            </a:r>
            <a:r>
              <a:rPr lang="en-IN" sz="2000" dirty="0">
                <a:latin typeface="Times New Roman" pitchFamily="18" charset="0"/>
                <a:cs typeface="Times New Roman" pitchFamily="18" charset="0"/>
              </a:rPr>
              <a:t> ×768(1920 ×1080)Recommended</a:t>
            </a:r>
          </a:p>
          <a:p>
            <a:pPr>
              <a:lnSpc>
                <a:spcPct val="200000"/>
              </a:lnSpc>
            </a:pPr>
            <a:r>
              <a:rPr lang="en-US" sz="2400" dirty="0">
                <a:latin typeface="Times New Roman" pitchFamily="18" charset="0"/>
                <a:cs typeface="Times New Roman" pitchFamily="18" charset="0"/>
              </a:rPr>
              <a:t>	</a:t>
            </a:r>
          </a:p>
          <a:p>
            <a:pPr algn="ctr">
              <a:lnSpc>
                <a:spcPct val="200000"/>
              </a:lnSpc>
            </a:pPr>
            <a:endParaRPr lang="en-US" sz="2300" b="1" dirty="0">
              <a:latin typeface="Times New Roman" pitchFamily="18" charset="0"/>
              <a:cs typeface="Times New Roman" pitchFamily="18" charset="0"/>
            </a:endParaRPr>
          </a:p>
        </p:txBody>
      </p:sp>
    </p:spTree>
    <p:extLst>
      <p:ext uri="{BB962C8B-B14F-4D97-AF65-F5344CB8AC3E}">
        <p14:creationId xmlns:p14="http://schemas.microsoft.com/office/powerpoint/2010/main" val="328039423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3939540"/>
          </a:xfrm>
          <a:prstGeom prst="rect">
            <a:avLst/>
          </a:prstGeom>
        </p:spPr>
        <p:txBody>
          <a:bodyPr wrap="square">
            <a:spAutoFit/>
          </a:bodyPr>
          <a:lstStyle/>
          <a:p>
            <a:pPr algn="ctr"/>
            <a:r>
              <a:rPr lang="en-US" sz="2400" b="1" dirty="0">
                <a:latin typeface="Times New Roman" pitchFamily="18" charset="0"/>
                <a:cs typeface="Times New Roman" pitchFamily="18" charset="0"/>
              </a:rPr>
              <a:t>SOFTWARE REQUIREMENTS</a:t>
            </a:r>
          </a:p>
          <a:p>
            <a:pPr algn="ctr"/>
            <a:endParaRPr lang="en-US" sz="2400" b="1" dirty="0">
              <a:latin typeface="Times New Roman" pitchFamily="18" charset="0"/>
              <a:cs typeface="Times New Roman" pitchFamily="18" charset="0"/>
            </a:endParaRPr>
          </a:p>
          <a:p>
            <a:pPr algn="ctr"/>
            <a:endParaRPr lang="en-US" sz="2400" b="1" dirty="0">
              <a:latin typeface="Times New Roman" pitchFamily="18" charset="0"/>
              <a:cs typeface="Times New Roman" pitchFamily="18" charset="0"/>
            </a:endParaRPr>
          </a:p>
          <a:p>
            <a:pPr>
              <a:lnSpc>
                <a:spcPct val="200000"/>
              </a:lnSpc>
            </a:pPr>
            <a:r>
              <a:rPr lang="en-US" sz="2000" dirty="0">
                <a:latin typeface="Times New Roman" pitchFamily="18" charset="0"/>
                <a:cs typeface="Times New Roman" pitchFamily="18" charset="0"/>
              </a:rPr>
              <a:t>	Frontend: HTML, CSS, JavaScript</a:t>
            </a:r>
          </a:p>
          <a:p>
            <a:pPr>
              <a:lnSpc>
                <a:spcPct val="200000"/>
              </a:lnSpc>
            </a:pPr>
            <a:r>
              <a:rPr lang="en-US" sz="2000" dirty="0">
                <a:latin typeface="Times New Roman" pitchFamily="18" charset="0"/>
                <a:cs typeface="Times New Roman" pitchFamily="18" charset="0"/>
              </a:rPr>
              <a:t>	Backend: PHP, MySQL</a:t>
            </a:r>
          </a:p>
          <a:p>
            <a:pPr>
              <a:lnSpc>
                <a:spcPct val="200000"/>
              </a:lnSpc>
            </a:pPr>
            <a:r>
              <a:rPr lang="en-US" sz="2000" dirty="0">
                <a:latin typeface="Times New Roman" pitchFamily="18" charset="0"/>
                <a:cs typeface="Times New Roman" pitchFamily="18" charset="0"/>
              </a:rPr>
              <a:t>	software: VS code, XAMMP, Sublime Text</a:t>
            </a:r>
          </a:p>
          <a:p>
            <a:pPr>
              <a:lnSpc>
                <a:spcPct val="200000"/>
              </a:lnSpc>
            </a:pPr>
            <a:r>
              <a:rPr lang="en-US" sz="2000" dirty="0">
                <a:latin typeface="Times New Roman" pitchFamily="18" charset="0"/>
                <a:cs typeface="Times New Roman" pitchFamily="18" charset="0"/>
              </a:rPr>
              <a:t>	</a:t>
            </a:r>
          </a:p>
          <a:p>
            <a:pPr algn="ctr"/>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40771855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1708160"/>
          </a:xfrm>
          <a:prstGeom prst="rect">
            <a:avLst/>
          </a:prstGeom>
        </p:spPr>
        <p:txBody>
          <a:bodyPr wrap="square">
            <a:spAutoFit/>
          </a:bodyPr>
          <a:lstStyle/>
          <a:p>
            <a:pPr algn="ctr"/>
            <a:r>
              <a:rPr lang="en-US" sz="2400" b="1" dirty="0">
                <a:latin typeface="Times New Roman" pitchFamily="18" charset="0"/>
                <a:cs typeface="Times New Roman" pitchFamily="18" charset="0"/>
              </a:rPr>
              <a:t>ARCHITECTURE DIAGRAM</a:t>
            </a:r>
          </a:p>
          <a:p>
            <a:pPr algn="ctr">
              <a:lnSpc>
                <a:spcPct val="150000"/>
              </a:lnSpc>
            </a:pPr>
            <a:endParaRPr lang="en-US" b="1" dirty="0">
              <a:latin typeface="Times New Roman" pitchFamily="18" charset="0"/>
              <a:cs typeface="Times New Roman" pitchFamily="18" charset="0"/>
            </a:endParaRPr>
          </a:p>
          <a:p>
            <a:pPr algn="ctr">
              <a:lnSpc>
                <a:spcPct val="150000"/>
              </a:lnSpc>
            </a:pPr>
            <a:endParaRPr lang="en-US" b="1" dirty="0">
              <a:latin typeface="Times New Roman" pitchFamily="18" charset="0"/>
              <a:cs typeface="Times New Roman" pitchFamily="18" charset="0"/>
            </a:endParaRPr>
          </a:p>
          <a:p>
            <a:pPr algn="ctr">
              <a:lnSpc>
                <a:spcPct val="150000"/>
              </a:lnSpc>
            </a:pPr>
            <a:endParaRPr lang="en-US" b="1" dirty="0">
              <a:latin typeface="Times New Roman" pitchFamily="18" charset="0"/>
              <a:cs typeface="Times New Roman" pitchFamily="18" charset="0"/>
            </a:endParaRPr>
          </a:p>
        </p:txBody>
      </p:sp>
      <p:pic>
        <p:nvPicPr>
          <p:cNvPr id="2050" name="Picture 2" descr="C:\Users\Lenovo\Desktop\asugesh\s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6964" y="790930"/>
            <a:ext cx="5483225" cy="530507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133600" y="3295153"/>
            <a:ext cx="1219200" cy="3419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My Booking Status</a:t>
            </a:r>
            <a:endParaRPr lang="en-IN" sz="1600" dirty="0">
              <a:solidFill>
                <a:schemeClr val="tx1"/>
              </a:solidFill>
              <a:latin typeface="Times New Roman" pitchFamily="18" charset="0"/>
              <a:cs typeface="Times New Roman" pitchFamily="18" charset="0"/>
            </a:endParaRPr>
          </a:p>
        </p:txBody>
      </p:sp>
      <p:sp>
        <p:nvSpPr>
          <p:cNvPr id="20" name="Rectangle 19"/>
          <p:cNvSpPr/>
          <p:nvPr/>
        </p:nvSpPr>
        <p:spPr>
          <a:xfrm>
            <a:off x="2209800" y="1755844"/>
            <a:ext cx="1066800"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Profile Setting</a:t>
            </a:r>
            <a:endParaRPr lang="en-IN" sz="1600" dirty="0">
              <a:solidFill>
                <a:schemeClr val="tx1"/>
              </a:solidFill>
              <a:latin typeface="Times New Roman" pitchFamily="18" charset="0"/>
              <a:cs typeface="Times New Roman" pitchFamily="18" charset="0"/>
            </a:endParaRPr>
          </a:p>
        </p:txBody>
      </p:sp>
      <p:sp>
        <p:nvSpPr>
          <p:cNvPr id="21" name="Rectangle 20"/>
          <p:cNvSpPr/>
          <p:nvPr/>
        </p:nvSpPr>
        <p:spPr>
          <a:xfrm>
            <a:off x="2180968" y="2471350"/>
            <a:ext cx="1066800" cy="3048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Booking</a:t>
            </a:r>
          </a:p>
        </p:txBody>
      </p:sp>
      <p:sp>
        <p:nvSpPr>
          <p:cNvPr id="22" name="Rectangle 21"/>
          <p:cNvSpPr/>
          <p:nvPr/>
        </p:nvSpPr>
        <p:spPr>
          <a:xfrm>
            <a:off x="2209800" y="1074737"/>
            <a:ext cx="1066800" cy="3730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Login/</a:t>
            </a:r>
          </a:p>
          <a:p>
            <a:pPr algn="ctr"/>
            <a:r>
              <a:rPr lang="en-US" sz="1600" dirty="0" smtClean="0">
                <a:solidFill>
                  <a:schemeClr val="tx1"/>
                </a:solidFill>
                <a:latin typeface="Times New Roman" pitchFamily="18" charset="0"/>
                <a:cs typeface="Times New Roman" pitchFamily="18" charset="0"/>
              </a:rPr>
              <a:t>Register</a:t>
            </a:r>
            <a:endParaRPr lang="en-IN" sz="1600" dirty="0">
              <a:solidFill>
                <a:schemeClr val="tx1"/>
              </a:solidFill>
              <a:latin typeface="Times New Roman" pitchFamily="18" charset="0"/>
              <a:cs typeface="Times New Roman" pitchFamily="18" charset="0"/>
            </a:endParaRPr>
          </a:p>
        </p:txBody>
      </p:sp>
      <p:sp>
        <p:nvSpPr>
          <p:cNvPr id="23" name="Rectangle 22"/>
          <p:cNvSpPr/>
          <p:nvPr/>
        </p:nvSpPr>
        <p:spPr>
          <a:xfrm>
            <a:off x="2133600" y="4038600"/>
            <a:ext cx="1143000"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Exploring Bikes</a:t>
            </a:r>
            <a:endParaRPr lang="en-IN" sz="1600" dirty="0">
              <a:solidFill>
                <a:schemeClr val="tx1"/>
              </a:solidFill>
              <a:latin typeface="Times New Roman" pitchFamily="18" charset="0"/>
              <a:cs typeface="Times New Roman" pitchFamily="18" charset="0"/>
            </a:endParaRPr>
          </a:p>
        </p:txBody>
      </p:sp>
      <p:sp>
        <p:nvSpPr>
          <p:cNvPr id="24" name="Rectangle 23"/>
          <p:cNvSpPr/>
          <p:nvPr/>
        </p:nvSpPr>
        <p:spPr>
          <a:xfrm>
            <a:off x="2171700" y="4800599"/>
            <a:ext cx="1066800"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Login/</a:t>
            </a:r>
          </a:p>
          <a:p>
            <a:pPr algn="ctr"/>
            <a:r>
              <a:rPr lang="en-US" sz="1600" dirty="0" smtClean="0">
                <a:solidFill>
                  <a:schemeClr val="tx1"/>
                </a:solidFill>
                <a:latin typeface="Times New Roman" pitchFamily="18" charset="0"/>
                <a:cs typeface="Times New Roman" pitchFamily="18" charset="0"/>
              </a:rPr>
              <a:t>Register</a:t>
            </a:r>
            <a:endParaRPr lang="en-IN" sz="1600" dirty="0">
              <a:solidFill>
                <a:schemeClr val="tx1"/>
              </a:solidFill>
              <a:latin typeface="Times New Roman" pitchFamily="18" charset="0"/>
              <a:cs typeface="Times New Roman" pitchFamily="18" charset="0"/>
            </a:endParaRPr>
          </a:p>
        </p:txBody>
      </p:sp>
      <p:sp>
        <p:nvSpPr>
          <p:cNvPr id="25" name="Rectangle 24"/>
          <p:cNvSpPr/>
          <p:nvPr/>
        </p:nvSpPr>
        <p:spPr>
          <a:xfrm>
            <a:off x="2133600" y="5562599"/>
            <a:ext cx="1219200"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0" rtlCol="0" anchor="ctr"/>
          <a:lstStyle/>
          <a:p>
            <a:pPr algn="ctr"/>
            <a:r>
              <a:rPr lang="en-US" sz="1600" dirty="0" smtClean="0">
                <a:solidFill>
                  <a:schemeClr val="tx1"/>
                </a:solidFill>
                <a:latin typeface="Times New Roman" pitchFamily="18" charset="0"/>
                <a:cs typeface="Times New Roman" pitchFamily="18" charset="0"/>
              </a:rPr>
              <a:t>My</a:t>
            </a:r>
          </a:p>
          <a:p>
            <a:pPr algn="ctr"/>
            <a:r>
              <a:rPr lang="en-US" sz="1600" dirty="0" smtClean="0">
                <a:solidFill>
                  <a:schemeClr val="tx1"/>
                </a:solidFill>
                <a:latin typeface="Times New Roman" pitchFamily="18" charset="0"/>
                <a:cs typeface="Times New Roman" pitchFamily="18" charset="0"/>
              </a:rPr>
              <a:t>Testimonial</a:t>
            </a:r>
            <a:endParaRPr lang="en-IN" sz="1600" dirty="0">
              <a:solidFill>
                <a:schemeClr val="tx1"/>
              </a:solidFill>
              <a:latin typeface="Times New Roman" pitchFamily="18" charset="0"/>
              <a:cs typeface="Times New Roman" pitchFamily="18" charset="0"/>
            </a:endParaRPr>
          </a:p>
        </p:txBody>
      </p:sp>
      <p:sp>
        <p:nvSpPr>
          <p:cNvPr id="26" name="Rectangle 25"/>
          <p:cNvSpPr/>
          <p:nvPr/>
        </p:nvSpPr>
        <p:spPr>
          <a:xfrm>
            <a:off x="5867400" y="990599"/>
            <a:ext cx="1066800"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Admin Login</a:t>
            </a:r>
            <a:endParaRPr lang="en-IN" sz="1600" dirty="0">
              <a:solidFill>
                <a:schemeClr val="tx1"/>
              </a:solidFill>
              <a:latin typeface="Times New Roman" pitchFamily="18" charset="0"/>
              <a:cs typeface="Times New Roman" pitchFamily="18" charset="0"/>
            </a:endParaRPr>
          </a:p>
        </p:txBody>
      </p:sp>
      <p:sp>
        <p:nvSpPr>
          <p:cNvPr id="27" name="Rectangle 26"/>
          <p:cNvSpPr/>
          <p:nvPr/>
        </p:nvSpPr>
        <p:spPr>
          <a:xfrm>
            <a:off x="5791200" y="1676400"/>
            <a:ext cx="1066800"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Dashboard</a:t>
            </a:r>
            <a:endParaRPr lang="en-IN" sz="1600" dirty="0">
              <a:solidFill>
                <a:schemeClr val="tx1"/>
              </a:solidFill>
              <a:latin typeface="Times New Roman" pitchFamily="18" charset="0"/>
              <a:cs typeface="Times New Roman" pitchFamily="18" charset="0"/>
            </a:endParaRPr>
          </a:p>
        </p:txBody>
      </p:sp>
      <p:sp>
        <p:nvSpPr>
          <p:cNvPr id="28" name="Rectangle 27"/>
          <p:cNvSpPr/>
          <p:nvPr/>
        </p:nvSpPr>
        <p:spPr>
          <a:xfrm>
            <a:off x="5883876" y="2438400"/>
            <a:ext cx="1066800"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Post Bikes</a:t>
            </a:r>
            <a:endParaRPr lang="en-IN" sz="1600" dirty="0">
              <a:solidFill>
                <a:schemeClr val="tx1"/>
              </a:solidFill>
              <a:latin typeface="Times New Roman" pitchFamily="18" charset="0"/>
              <a:cs typeface="Times New Roman" pitchFamily="18" charset="0"/>
            </a:endParaRPr>
          </a:p>
        </p:txBody>
      </p:sp>
      <p:sp>
        <p:nvSpPr>
          <p:cNvPr id="29" name="Rectangle 28"/>
          <p:cNvSpPr/>
          <p:nvPr/>
        </p:nvSpPr>
        <p:spPr>
          <a:xfrm>
            <a:off x="5914768" y="4800598"/>
            <a:ext cx="1161535"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Manage Testimonial</a:t>
            </a:r>
            <a:endParaRPr lang="en-IN" sz="1600" dirty="0">
              <a:solidFill>
                <a:schemeClr val="tx1"/>
              </a:solidFill>
              <a:latin typeface="Times New Roman" pitchFamily="18" charset="0"/>
              <a:cs typeface="Times New Roman" pitchFamily="18" charset="0"/>
            </a:endParaRPr>
          </a:p>
        </p:txBody>
      </p:sp>
      <p:sp>
        <p:nvSpPr>
          <p:cNvPr id="30" name="Rectangle 29"/>
          <p:cNvSpPr/>
          <p:nvPr/>
        </p:nvSpPr>
        <p:spPr>
          <a:xfrm>
            <a:off x="5943600" y="4038599"/>
            <a:ext cx="1066800"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Register Details</a:t>
            </a:r>
            <a:endParaRPr lang="en-IN" sz="1600" dirty="0">
              <a:solidFill>
                <a:schemeClr val="tx1"/>
              </a:solidFill>
              <a:latin typeface="Times New Roman" pitchFamily="18" charset="0"/>
              <a:cs typeface="Times New Roman" pitchFamily="18" charset="0"/>
            </a:endParaRPr>
          </a:p>
        </p:txBody>
      </p:sp>
      <p:sp>
        <p:nvSpPr>
          <p:cNvPr id="31" name="Rectangle 30"/>
          <p:cNvSpPr/>
          <p:nvPr/>
        </p:nvSpPr>
        <p:spPr>
          <a:xfrm>
            <a:off x="5848865" y="3276599"/>
            <a:ext cx="1066800" cy="4572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Manage bike</a:t>
            </a:r>
            <a:endParaRPr lang="en-IN" sz="1600" dirty="0">
              <a:solidFill>
                <a:schemeClr val="tx1"/>
              </a:solidFill>
              <a:latin typeface="Times New Roman" pitchFamily="18" charset="0"/>
              <a:cs typeface="Times New Roman" pitchFamily="18" charset="0"/>
            </a:endParaRPr>
          </a:p>
        </p:txBody>
      </p:sp>
      <p:sp>
        <p:nvSpPr>
          <p:cNvPr id="33" name="Rectangle 32"/>
          <p:cNvSpPr/>
          <p:nvPr/>
        </p:nvSpPr>
        <p:spPr>
          <a:xfrm>
            <a:off x="5896232" y="5562599"/>
            <a:ext cx="1161535" cy="43042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Manage Queries</a:t>
            </a:r>
            <a:endParaRPr lang="en-IN" sz="1600" dirty="0">
              <a:solidFill>
                <a:schemeClr val="tx1"/>
              </a:solidFill>
              <a:latin typeface="Times New Roman" pitchFamily="18" charset="0"/>
              <a:cs typeface="Times New Roman" pitchFamily="18" charset="0"/>
            </a:endParaRPr>
          </a:p>
        </p:txBody>
      </p:sp>
      <p:sp>
        <p:nvSpPr>
          <p:cNvPr id="4" name="Rounded Rectangle 3"/>
          <p:cNvSpPr/>
          <p:nvPr/>
        </p:nvSpPr>
        <p:spPr>
          <a:xfrm>
            <a:off x="3962400" y="1379538"/>
            <a:ext cx="1219200" cy="2257523"/>
          </a:xfrm>
          <a:prstGeom prst="roundRect">
            <a:avLst>
              <a:gd name="adj" fmla="val 0"/>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solidFill>
                  <a:schemeClr val="tx1"/>
                </a:solidFill>
                <a:latin typeface="Times New Roman" pitchFamily="18" charset="0"/>
                <a:cs typeface="Times New Roman" pitchFamily="18" charset="0"/>
              </a:rPr>
              <a:t>Database</a:t>
            </a:r>
          </a:p>
          <a:p>
            <a:pPr marL="285750" indent="-285750">
              <a:buFont typeface="Arial" pitchFamily="34" charset="0"/>
              <a:buChar char="•"/>
            </a:pPr>
            <a:r>
              <a:rPr lang="en-US" sz="1600" dirty="0" smtClean="0">
                <a:solidFill>
                  <a:schemeClr val="tx1"/>
                </a:solidFill>
                <a:latin typeface="Times New Roman" pitchFamily="18" charset="0"/>
                <a:cs typeface="Times New Roman" pitchFamily="18" charset="0"/>
              </a:rPr>
              <a:t>User</a:t>
            </a:r>
          </a:p>
          <a:p>
            <a:pPr marL="285750" indent="-285750">
              <a:buFont typeface="Arial" pitchFamily="34" charset="0"/>
              <a:buChar char="•"/>
            </a:pPr>
            <a:r>
              <a:rPr lang="en-US" sz="1600" dirty="0" smtClean="0">
                <a:solidFill>
                  <a:schemeClr val="tx1"/>
                </a:solidFill>
                <a:latin typeface="Times New Roman" pitchFamily="18" charset="0"/>
                <a:cs typeface="Times New Roman" pitchFamily="18" charset="0"/>
              </a:rPr>
              <a:t>Bikes</a:t>
            </a:r>
          </a:p>
          <a:p>
            <a:pPr marL="285750" indent="-285750">
              <a:buFont typeface="Arial" pitchFamily="34" charset="0"/>
              <a:buChar char="•"/>
            </a:pPr>
            <a:r>
              <a:rPr lang="en-US" sz="1600" dirty="0" smtClean="0">
                <a:solidFill>
                  <a:schemeClr val="tx1"/>
                </a:solidFill>
                <a:latin typeface="Times New Roman" pitchFamily="18" charset="0"/>
                <a:cs typeface="Times New Roman" pitchFamily="18" charset="0"/>
              </a:rPr>
              <a:t>Admin </a:t>
            </a:r>
            <a:endParaRPr lang="en-IN" sz="1600" dirty="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val="37906693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 xmlns:a16="http://schemas.microsoft.com/office/drawing/2014/main" id="{54F43BB1-C1FA-4F19-A8A0-D6163526C2A3}"/>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3" name="Picture 26" descr="undefined">
            <a:extLst>
              <a:ext uri="{FF2B5EF4-FFF2-40B4-BE49-F238E27FC236}">
                <a16:creationId xmlns="" xmlns:a16="http://schemas.microsoft.com/office/drawing/2014/main" id="{11989B06-25D0-473C-A2AA-31B216272B2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19F3CB18-E214-48EE-81F9-5FD3053D9A7F}"/>
              </a:ext>
            </a:extLst>
          </p:cNvPr>
          <p:cNvSpPr txBox="1"/>
          <p:nvPr/>
        </p:nvSpPr>
        <p:spPr>
          <a:xfrm>
            <a:off x="1295400" y="29308"/>
            <a:ext cx="6851325"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ER DIAGRAM</a:t>
            </a:r>
          </a:p>
          <a:p>
            <a:pPr algn="ctr"/>
            <a:endParaRPr lang="en-US" sz="2400" b="1" dirty="0">
              <a:latin typeface="Times New Roman" pitchFamily="18" charset="0"/>
              <a:cs typeface="Times New Roman" pitchFamily="18" charset="0"/>
            </a:endParaRPr>
          </a:p>
        </p:txBody>
      </p:sp>
      <p:sp>
        <p:nvSpPr>
          <p:cNvPr id="4" name="Oval 3"/>
          <p:cNvSpPr/>
          <p:nvPr/>
        </p:nvSpPr>
        <p:spPr>
          <a:xfrm>
            <a:off x="228600" y="1143000"/>
            <a:ext cx="1492155" cy="5334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Phone No</a:t>
            </a:r>
            <a:endParaRPr lang="en-IN" sz="1600" dirty="0">
              <a:solidFill>
                <a:schemeClr val="tx1"/>
              </a:solidFill>
              <a:latin typeface="Times New Roman" pitchFamily="18" charset="0"/>
              <a:cs typeface="Times New Roman" pitchFamily="18" charset="0"/>
            </a:endParaRPr>
          </a:p>
        </p:txBody>
      </p:sp>
      <p:sp>
        <p:nvSpPr>
          <p:cNvPr id="7" name="Oval 6"/>
          <p:cNvSpPr/>
          <p:nvPr/>
        </p:nvSpPr>
        <p:spPr>
          <a:xfrm>
            <a:off x="228600" y="457200"/>
            <a:ext cx="1676400" cy="5334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solidFill>
                  <a:schemeClr val="tx1"/>
                </a:solidFill>
                <a:latin typeface="Times New Roman" pitchFamily="18" charset="0"/>
                <a:cs typeface="Times New Roman" pitchFamily="18" charset="0"/>
              </a:rPr>
              <a:t>User_Name</a:t>
            </a:r>
            <a:endParaRPr lang="en-IN" sz="1600" dirty="0">
              <a:solidFill>
                <a:schemeClr val="tx1"/>
              </a:solidFill>
              <a:latin typeface="Times New Roman" pitchFamily="18" charset="0"/>
              <a:cs typeface="Times New Roman" pitchFamily="18" charset="0"/>
            </a:endParaRPr>
          </a:p>
        </p:txBody>
      </p:sp>
      <p:sp>
        <p:nvSpPr>
          <p:cNvPr id="8" name="Oval 7"/>
          <p:cNvSpPr/>
          <p:nvPr/>
        </p:nvSpPr>
        <p:spPr>
          <a:xfrm>
            <a:off x="1676401" y="3128181"/>
            <a:ext cx="1371600" cy="5334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Password</a:t>
            </a:r>
            <a:endParaRPr lang="en-IN" sz="1600" dirty="0">
              <a:solidFill>
                <a:schemeClr val="tx1"/>
              </a:solidFill>
              <a:latin typeface="Times New Roman" pitchFamily="18" charset="0"/>
              <a:cs typeface="Times New Roman" pitchFamily="18" charset="0"/>
            </a:endParaRPr>
          </a:p>
        </p:txBody>
      </p:sp>
      <p:sp>
        <p:nvSpPr>
          <p:cNvPr id="9" name="Oval 8"/>
          <p:cNvSpPr/>
          <p:nvPr/>
        </p:nvSpPr>
        <p:spPr>
          <a:xfrm>
            <a:off x="220707" y="1810601"/>
            <a:ext cx="1074693" cy="399199"/>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DOB</a:t>
            </a:r>
            <a:endParaRPr lang="en-IN" sz="1600" dirty="0">
              <a:solidFill>
                <a:schemeClr val="tx1"/>
              </a:solidFill>
              <a:latin typeface="Times New Roman" pitchFamily="18" charset="0"/>
              <a:cs typeface="Times New Roman" pitchFamily="18" charset="0"/>
            </a:endParaRPr>
          </a:p>
        </p:txBody>
      </p:sp>
      <p:sp>
        <p:nvSpPr>
          <p:cNvPr id="10" name="Oval 9"/>
          <p:cNvSpPr/>
          <p:nvPr/>
        </p:nvSpPr>
        <p:spPr>
          <a:xfrm>
            <a:off x="370902" y="2895600"/>
            <a:ext cx="1349853" cy="5334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Email id</a:t>
            </a:r>
            <a:endParaRPr lang="en-IN" sz="1600" dirty="0">
              <a:solidFill>
                <a:schemeClr val="tx1"/>
              </a:solidFill>
              <a:latin typeface="Times New Roman" pitchFamily="18" charset="0"/>
              <a:cs typeface="Times New Roman" pitchFamily="18" charset="0"/>
            </a:endParaRPr>
          </a:p>
        </p:txBody>
      </p:sp>
      <p:sp>
        <p:nvSpPr>
          <p:cNvPr id="11" name="Oval 10"/>
          <p:cNvSpPr/>
          <p:nvPr/>
        </p:nvSpPr>
        <p:spPr>
          <a:xfrm>
            <a:off x="220707" y="2286000"/>
            <a:ext cx="1232142" cy="5334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Address</a:t>
            </a:r>
            <a:endParaRPr lang="en-IN" sz="1600" dirty="0">
              <a:solidFill>
                <a:schemeClr val="tx1"/>
              </a:solidFill>
              <a:latin typeface="Times New Roman" pitchFamily="18" charset="0"/>
              <a:cs typeface="Times New Roman" pitchFamily="18" charset="0"/>
            </a:endParaRPr>
          </a:p>
        </p:txBody>
      </p:sp>
      <p:sp>
        <p:nvSpPr>
          <p:cNvPr id="12" name="Oval 11"/>
          <p:cNvSpPr/>
          <p:nvPr/>
        </p:nvSpPr>
        <p:spPr>
          <a:xfrm>
            <a:off x="2133600" y="577755"/>
            <a:ext cx="1381699" cy="5334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solidFill>
                  <a:schemeClr val="tx1"/>
                </a:solidFill>
                <a:latin typeface="Times New Roman" pitchFamily="18" charset="0"/>
                <a:cs typeface="Times New Roman" pitchFamily="18" charset="0"/>
              </a:rPr>
              <a:t>User_id</a:t>
            </a:r>
            <a:endParaRPr lang="en-IN" sz="1600" dirty="0">
              <a:solidFill>
                <a:schemeClr val="tx1"/>
              </a:solidFill>
              <a:latin typeface="Times New Roman" pitchFamily="18" charset="0"/>
              <a:cs typeface="Times New Roman" pitchFamily="18" charset="0"/>
            </a:endParaRPr>
          </a:p>
        </p:txBody>
      </p:sp>
      <p:sp>
        <p:nvSpPr>
          <p:cNvPr id="6" name="Rectangle 5"/>
          <p:cNvSpPr/>
          <p:nvPr/>
        </p:nvSpPr>
        <p:spPr>
          <a:xfrm>
            <a:off x="2743200" y="1810601"/>
            <a:ext cx="1295400" cy="39919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User Details</a:t>
            </a:r>
            <a:endParaRPr lang="en-IN" sz="1600" dirty="0">
              <a:solidFill>
                <a:schemeClr val="tx1"/>
              </a:solidFill>
              <a:latin typeface="Times New Roman" pitchFamily="18" charset="0"/>
              <a:cs typeface="Times New Roman" pitchFamily="18" charset="0"/>
            </a:endParaRPr>
          </a:p>
        </p:txBody>
      </p:sp>
      <p:cxnSp>
        <p:nvCxnSpPr>
          <p:cNvPr id="14" name="Straight Connector 13"/>
          <p:cNvCxnSpPr>
            <a:stCxn id="12" idx="3"/>
            <a:endCxn id="6" idx="1"/>
          </p:cNvCxnSpPr>
          <p:nvPr/>
        </p:nvCxnSpPr>
        <p:spPr>
          <a:xfrm>
            <a:off x="2335945" y="1033040"/>
            <a:ext cx="407255" cy="977161"/>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endCxn id="6" idx="1"/>
          </p:cNvCxnSpPr>
          <p:nvPr/>
        </p:nvCxnSpPr>
        <p:spPr>
          <a:xfrm flipV="1">
            <a:off x="1452849" y="2010201"/>
            <a:ext cx="1290351" cy="58000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endCxn id="6" idx="1"/>
          </p:cNvCxnSpPr>
          <p:nvPr/>
        </p:nvCxnSpPr>
        <p:spPr>
          <a:xfrm>
            <a:off x="1313500" y="2009063"/>
            <a:ext cx="1429700" cy="1138"/>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endCxn id="6" idx="1"/>
          </p:cNvCxnSpPr>
          <p:nvPr/>
        </p:nvCxnSpPr>
        <p:spPr>
          <a:xfrm>
            <a:off x="1701324" y="1490240"/>
            <a:ext cx="1041876" cy="519961"/>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7" idx="5"/>
            <a:endCxn id="6" idx="1"/>
          </p:cNvCxnSpPr>
          <p:nvPr/>
        </p:nvCxnSpPr>
        <p:spPr>
          <a:xfrm>
            <a:off x="1659497" y="912485"/>
            <a:ext cx="1083703" cy="1097716"/>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endCxn id="6" idx="1"/>
          </p:cNvCxnSpPr>
          <p:nvPr/>
        </p:nvCxnSpPr>
        <p:spPr>
          <a:xfrm flipV="1">
            <a:off x="1383174" y="2010201"/>
            <a:ext cx="1360026" cy="9069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8" idx="1"/>
            <a:endCxn id="6" idx="1"/>
          </p:cNvCxnSpPr>
          <p:nvPr/>
        </p:nvCxnSpPr>
        <p:spPr>
          <a:xfrm flipV="1">
            <a:off x="1877267" y="2010201"/>
            <a:ext cx="865933" cy="1196095"/>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5595968" y="1772964"/>
            <a:ext cx="1295400" cy="513036"/>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Manage Details</a:t>
            </a:r>
            <a:endParaRPr lang="en-IN" sz="1600" dirty="0">
              <a:solidFill>
                <a:schemeClr val="tx1"/>
              </a:solidFill>
              <a:latin typeface="Times New Roman" pitchFamily="18" charset="0"/>
              <a:cs typeface="Times New Roman" pitchFamily="18" charset="0"/>
            </a:endParaRPr>
          </a:p>
        </p:txBody>
      </p:sp>
      <p:sp>
        <p:nvSpPr>
          <p:cNvPr id="38" name="Oval 37"/>
          <p:cNvSpPr/>
          <p:nvPr/>
        </p:nvSpPr>
        <p:spPr>
          <a:xfrm>
            <a:off x="6894780" y="457200"/>
            <a:ext cx="1639620" cy="403105"/>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solidFill>
                  <a:schemeClr val="tx1"/>
                </a:solidFill>
                <a:latin typeface="Times New Roman" pitchFamily="18" charset="0"/>
                <a:cs typeface="Times New Roman" pitchFamily="18" charset="0"/>
              </a:rPr>
              <a:t>Booking_id</a:t>
            </a:r>
            <a:endParaRPr lang="en-IN" sz="1600" dirty="0">
              <a:solidFill>
                <a:schemeClr val="tx1"/>
              </a:solidFill>
              <a:latin typeface="Times New Roman" pitchFamily="18" charset="0"/>
              <a:cs typeface="Times New Roman" pitchFamily="18" charset="0"/>
            </a:endParaRPr>
          </a:p>
        </p:txBody>
      </p:sp>
      <p:sp>
        <p:nvSpPr>
          <p:cNvPr id="39" name="Oval 38"/>
          <p:cNvSpPr/>
          <p:nvPr/>
        </p:nvSpPr>
        <p:spPr>
          <a:xfrm>
            <a:off x="4922031" y="645785"/>
            <a:ext cx="1707369" cy="387255"/>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details</a:t>
            </a:r>
            <a:endParaRPr lang="en-IN" sz="1600" dirty="0">
              <a:solidFill>
                <a:schemeClr val="tx1"/>
              </a:solidFill>
              <a:latin typeface="Times New Roman" pitchFamily="18" charset="0"/>
              <a:cs typeface="Times New Roman" pitchFamily="18" charset="0"/>
            </a:endParaRPr>
          </a:p>
        </p:txBody>
      </p:sp>
      <p:sp>
        <p:nvSpPr>
          <p:cNvPr id="40" name="Oval 39"/>
          <p:cNvSpPr/>
          <p:nvPr/>
        </p:nvSpPr>
        <p:spPr>
          <a:xfrm>
            <a:off x="7239000" y="990600"/>
            <a:ext cx="1381699" cy="470743"/>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Status</a:t>
            </a:r>
            <a:endParaRPr lang="en-IN" sz="1600" dirty="0">
              <a:solidFill>
                <a:schemeClr val="tx1"/>
              </a:solidFill>
              <a:latin typeface="Times New Roman" pitchFamily="18" charset="0"/>
              <a:cs typeface="Times New Roman" pitchFamily="18" charset="0"/>
            </a:endParaRPr>
          </a:p>
        </p:txBody>
      </p:sp>
      <p:sp>
        <p:nvSpPr>
          <p:cNvPr id="41" name="Oval 40"/>
          <p:cNvSpPr/>
          <p:nvPr/>
        </p:nvSpPr>
        <p:spPr>
          <a:xfrm>
            <a:off x="4333301" y="1194643"/>
            <a:ext cx="1686499" cy="405557"/>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itchFamily="18" charset="0"/>
                <a:cs typeface="Times New Roman" pitchFamily="18" charset="0"/>
              </a:rPr>
              <a:t>Bike details</a:t>
            </a:r>
            <a:endParaRPr lang="en-IN" sz="1600" dirty="0">
              <a:solidFill>
                <a:schemeClr val="tx1"/>
              </a:solidFill>
              <a:latin typeface="Times New Roman" pitchFamily="18" charset="0"/>
              <a:cs typeface="Times New Roman" pitchFamily="18" charset="0"/>
            </a:endParaRPr>
          </a:p>
        </p:txBody>
      </p:sp>
      <p:sp>
        <p:nvSpPr>
          <p:cNvPr id="42" name="Oval 41"/>
          <p:cNvSpPr/>
          <p:nvPr/>
        </p:nvSpPr>
        <p:spPr>
          <a:xfrm>
            <a:off x="7315200" y="1521620"/>
            <a:ext cx="1381699" cy="50202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update</a:t>
            </a:r>
            <a:endParaRPr lang="en-IN" sz="1600" dirty="0">
              <a:solidFill>
                <a:schemeClr val="tx1"/>
              </a:solidFill>
              <a:latin typeface="Times New Roman" pitchFamily="18" charset="0"/>
              <a:cs typeface="Times New Roman" pitchFamily="18" charset="0"/>
            </a:endParaRPr>
          </a:p>
        </p:txBody>
      </p:sp>
      <p:cxnSp>
        <p:nvCxnSpPr>
          <p:cNvPr id="43" name="Straight Connector 42"/>
          <p:cNvCxnSpPr>
            <a:endCxn id="37" idx="0"/>
          </p:cNvCxnSpPr>
          <p:nvPr/>
        </p:nvCxnSpPr>
        <p:spPr>
          <a:xfrm>
            <a:off x="6222145" y="1021307"/>
            <a:ext cx="21523" cy="75165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endCxn id="37" idx="0"/>
          </p:cNvCxnSpPr>
          <p:nvPr/>
        </p:nvCxnSpPr>
        <p:spPr>
          <a:xfrm flipH="1">
            <a:off x="6243668" y="797878"/>
            <a:ext cx="842932" cy="975086"/>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endCxn id="37" idx="0"/>
          </p:cNvCxnSpPr>
          <p:nvPr/>
        </p:nvCxnSpPr>
        <p:spPr>
          <a:xfrm flipH="1">
            <a:off x="6243668" y="1262677"/>
            <a:ext cx="995332" cy="51028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endCxn id="37" idx="0"/>
          </p:cNvCxnSpPr>
          <p:nvPr/>
        </p:nvCxnSpPr>
        <p:spPr>
          <a:xfrm>
            <a:off x="5775715" y="1561788"/>
            <a:ext cx="467953" cy="211176"/>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42" idx="1"/>
            <a:endCxn id="37" idx="0"/>
          </p:cNvCxnSpPr>
          <p:nvPr/>
        </p:nvCxnSpPr>
        <p:spPr>
          <a:xfrm flipH="1">
            <a:off x="6243668" y="1595139"/>
            <a:ext cx="1273877" cy="177825"/>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7185" name="Diamond 7184"/>
          <p:cNvSpPr/>
          <p:nvPr/>
        </p:nvSpPr>
        <p:spPr>
          <a:xfrm>
            <a:off x="5287408" y="2514600"/>
            <a:ext cx="1951592" cy="685800"/>
          </a:xfrm>
          <a:prstGeom prst="diamond">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Admin</a:t>
            </a:r>
            <a:endParaRPr lang="en-IN" sz="1600" dirty="0">
              <a:solidFill>
                <a:schemeClr val="tx1"/>
              </a:solidFill>
              <a:latin typeface="Times New Roman" pitchFamily="18" charset="0"/>
              <a:cs typeface="Times New Roman" pitchFamily="18" charset="0"/>
            </a:endParaRPr>
          </a:p>
        </p:txBody>
      </p:sp>
      <p:sp>
        <p:nvSpPr>
          <p:cNvPr id="61" name="Diamond 60"/>
          <p:cNvSpPr/>
          <p:nvPr/>
        </p:nvSpPr>
        <p:spPr>
          <a:xfrm>
            <a:off x="3224958" y="3249830"/>
            <a:ext cx="1951592" cy="685800"/>
          </a:xfrm>
          <a:prstGeom prst="diamond">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User</a:t>
            </a:r>
            <a:endParaRPr lang="en-IN" sz="1600" dirty="0">
              <a:solidFill>
                <a:schemeClr val="tx1"/>
              </a:solidFill>
              <a:latin typeface="Times New Roman" pitchFamily="18" charset="0"/>
              <a:cs typeface="Times New Roman" pitchFamily="18" charset="0"/>
            </a:endParaRPr>
          </a:p>
        </p:txBody>
      </p:sp>
      <p:sp>
        <p:nvSpPr>
          <p:cNvPr id="62" name="Rectangle 61"/>
          <p:cNvSpPr/>
          <p:nvPr/>
        </p:nvSpPr>
        <p:spPr>
          <a:xfrm>
            <a:off x="5583886" y="3390853"/>
            <a:ext cx="1295400" cy="513036"/>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user Manage Details</a:t>
            </a:r>
            <a:endParaRPr lang="en-IN" sz="1600" dirty="0">
              <a:solidFill>
                <a:schemeClr val="tx1"/>
              </a:solidFill>
              <a:latin typeface="Times New Roman" pitchFamily="18" charset="0"/>
              <a:cs typeface="Times New Roman" pitchFamily="18" charset="0"/>
            </a:endParaRPr>
          </a:p>
        </p:txBody>
      </p:sp>
      <p:sp>
        <p:nvSpPr>
          <p:cNvPr id="63" name="Oval 62"/>
          <p:cNvSpPr/>
          <p:nvPr/>
        </p:nvSpPr>
        <p:spPr>
          <a:xfrm>
            <a:off x="4391305" y="4158530"/>
            <a:ext cx="1371600" cy="5334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Contact</a:t>
            </a:r>
            <a:endParaRPr lang="en-IN" sz="1600" dirty="0">
              <a:solidFill>
                <a:schemeClr val="tx1"/>
              </a:solidFill>
              <a:latin typeface="Times New Roman" pitchFamily="18" charset="0"/>
              <a:cs typeface="Times New Roman" pitchFamily="18" charset="0"/>
            </a:endParaRPr>
          </a:p>
        </p:txBody>
      </p:sp>
      <p:sp>
        <p:nvSpPr>
          <p:cNvPr id="64" name="Oval 63"/>
          <p:cNvSpPr/>
          <p:nvPr/>
        </p:nvSpPr>
        <p:spPr>
          <a:xfrm>
            <a:off x="5077105" y="4691929"/>
            <a:ext cx="1552295" cy="461803"/>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User Dashboard</a:t>
            </a:r>
            <a:endParaRPr lang="en-IN" sz="1600" dirty="0">
              <a:solidFill>
                <a:schemeClr val="tx1"/>
              </a:solidFill>
              <a:latin typeface="Times New Roman" pitchFamily="18" charset="0"/>
              <a:cs typeface="Times New Roman" pitchFamily="18" charset="0"/>
            </a:endParaRPr>
          </a:p>
        </p:txBody>
      </p:sp>
      <p:sp>
        <p:nvSpPr>
          <p:cNvPr id="65" name="Oval 64"/>
          <p:cNvSpPr/>
          <p:nvPr/>
        </p:nvSpPr>
        <p:spPr>
          <a:xfrm>
            <a:off x="6665134" y="4605548"/>
            <a:ext cx="1371600" cy="5334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Pickup</a:t>
            </a:r>
            <a:endParaRPr lang="en-IN" sz="1600" dirty="0">
              <a:solidFill>
                <a:schemeClr val="tx1"/>
              </a:solidFill>
              <a:latin typeface="Times New Roman" pitchFamily="18" charset="0"/>
              <a:cs typeface="Times New Roman" pitchFamily="18" charset="0"/>
            </a:endParaRPr>
          </a:p>
        </p:txBody>
      </p:sp>
      <p:sp>
        <p:nvSpPr>
          <p:cNvPr id="66" name="Oval 65"/>
          <p:cNvSpPr/>
          <p:nvPr/>
        </p:nvSpPr>
        <p:spPr>
          <a:xfrm>
            <a:off x="7460925" y="4072148"/>
            <a:ext cx="1371600" cy="353082"/>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Review</a:t>
            </a:r>
            <a:endParaRPr lang="en-IN" sz="1600" dirty="0">
              <a:solidFill>
                <a:schemeClr val="tx1"/>
              </a:solidFill>
              <a:latin typeface="Times New Roman" pitchFamily="18" charset="0"/>
              <a:cs typeface="Times New Roman" pitchFamily="18" charset="0"/>
            </a:endParaRPr>
          </a:p>
        </p:txBody>
      </p:sp>
      <p:sp>
        <p:nvSpPr>
          <p:cNvPr id="68" name="Rectangle 67"/>
          <p:cNvSpPr/>
          <p:nvPr/>
        </p:nvSpPr>
        <p:spPr>
          <a:xfrm>
            <a:off x="1720422" y="3896436"/>
            <a:ext cx="1638299" cy="39919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Details</a:t>
            </a:r>
            <a:endParaRPr lang="en-IN" sz="1600" dirty="0">
              <a:solidFill>
                <a:schemeClr val="tx1"/>
              </a:solidFill>
              <a:latin typeface="Times New Roman" pitchFamily="18" charset="0"/>
              <a:cs typeface="Times New Roman" pitchFamily="18" charset="0"/>
            </a:endParaRPr>
          </a:p>
        </p:txBody>
      </p:sp>
      <p:sp>
        <p:nvSpPr>
          <p:cNvPr id="69" name="Oval 68"/>
          <p:cNvSpPr/>
          <p:nvPr/>
        </p:nvSpPr>
        <p:spPr>
          <a:xfrm>
            <a:off x="150978" y="3581454"/>
            <a:ext cx="1371600" cy="354176"/>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solidFill>
                  <a:schemeClr val="tx1"/>
                </a:solidFill>
                <a:latin typeface="Times New Roman" pitchFamily="18" charset="0"/>
                <a:cs typeface="Times New Roman" pitchFamily="18" charset="0"/>
              </a:rPr>
              <a:t>Bike_id</a:t>
            </a:r>
            <a:endParaRPr lang="en-IN" sz="1600" dirty="0">
              <a:solidFill>
                <a:schemeClr val="tx1"/>
              </a:solidFill>
              <a:latin typeface="Times New Roman" pitchFamily="18" charset="0"/>
              <a:cs typeface="Times New Roman" pitchFamily="18" charset="0"/>
            </a:endParaRPr>
          </a:p>
        </p:txBody>
      </p:sp>
      <p:sp>
        <p:nvSpPr>
          <p:cNvPr id="70" name="Diamond 69"/>
          <p:cNvSpPr/>
          <p:nvPr/>
        </p:nvSpPr>
        <p:spPr>
          <a:xfrm>
            <a:off x="2769470" y="4453148"/>
            <a:ext cx="1951592" cy="685800"/>
          </a:xfrm>
          <a:prstGeom prst="diamond">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Booking</a:t>
            </a:r>
            <a:endParaRPr lang="en-IN" sz="1600" dirty="0">
              <a:solidFill>
                <a:schemeClr val="tx1"/>
              </a:solidFill>
              <a:latin typeface="Times New Roman" pitchFamily="18" charset="0"/>
              <a:cs typeface="Times New Roman" pitchFamily="18" charset="0"/>
            </a:endParaRPr>
          </a:p>
        </p:txBody>
      </p:sp>
      <p:sp>
        <p:nvSpPr>
          <p:cNvPr id="71" name="Rectangle 70"/>
          <p:cNvSpPr/>
          <p:nvPr/>
        </p:nvSpPr>
        <p:spPr>
          <a:xfrm>
            <a:off x="3048001" y="5334000"/>
            <a:ext cx="1638299" cy="399199"/>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Booking</a:t>
            </a:r>
            <a:endParaRPr lang="en-IN" sz="1600" dirty="0">
              <a:solidFill>
                <a:schemeClr val="tx1"/>
              </a:solidFill>
              <a:latin typeface="Times New Roman" pitchFamily="18" charset="0"/>
              <a:cs typeface="Times New Roman" pitchFamily="18" charset="0"/>
            </a:endParaRPr>
          </a:p>
        </p:txBody>
      </p:sp>
      <p:sp>
        <p:nvSpPr>
          <p:cNvPr id="72" name="Oval 71"/>
          <p:cNvSpPr/>
          <p:nvPr/>
        </p:nvSpPr>
        <p:spPr>
          <a:xfrm>
            <a:off x="1219199" y="5496821"/>
            <a:ext cx="1605249" cy="353082"/>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solidFill>
                  <a:schemeClr val="tx1"/>
                </a:solidFill>
                <a:latin typeface="Times New Roman" pitchFamily="18" charset="0"/>
                <a:cs typeface="Times New Roman" pitchFamily="18" charset="0"/>
              </a:rPr>
              <a:t>Select_bike</a:t>
            </a:r>
            <a:endParaRPr lang="en-IN" sz="1600" dirty="0">
              <a:solidFill>
                <a:schemeClr val="tx1"/>
              </a:solidFill>
              <a:latin typeface="Times New Roman" pitchFamily="18" charset="0"/>
              <a:cs typeface="Times New Roman" pitchFamily="18" charset="0"/>
            </a:endParaRPr>
          </a:p>
        </p:txBody>
      </p:sp>
      <p:sp>
        <p:nvSpPr>
          <p:cNvPr id="73" name="Oval 72"/>
          <p:cNvSpPr/>
          <p:nvPr/>
        </p:nvSpPr>
        <p:spPr>
          <a:xfrm>
            <a:off x="627700" y="5888476"/>
            <a:ext cx="1470324" cy="353082"/>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Start Date</a:t>
            </a:r>
            <a:endParaRPr lang="en-IN" sz="1600" dirty="0">
              <a:solidFill>
                <a:schemeClr val="tx1"/>
              </a:solidFill>
              <a:latin typeface="Times New Roman" pitchFamily="18" charset="0"/>
              <a:cs typeface="Times New Roman" pitchFamily="18" charset="0"/>
            </a:endParaRPr>
          </a:p>
        </p:txBody>
      </p:sp>
      <p:sp>
        <p:nvSpPr>
          <p:cNvPr id="74" name="Oval 73"/>
          <p:cNvSpPr/>
          <p:nvPr/>
        </p:nvSpPr>
        <p:spPr>
          <a:xfrm>
            <a:off x="2209800" y="5909740"/>
            <a:ext cx="1371600" cy="453323"/>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End Date</a:t>
            </a:r>
            <a:endParaRPr lang="en-IN" sz="1600" dirty="0">
              <a:solidFill>
                <a:schemeClr val="tx1"/>
              </a:solidFill>
              <a:latin typeface="Times New Roman" pitchFamily="18" charset="0"/>
              <a:cs typeface="Times New Roman" pitchFamily="18" charset="0"/>
            </a:endParaRPr>
          </a:p>
          <a:p>
            <a:pPr algn="ctr"/>
            <a:r>
              <a:rPr lang="en-US" sz="1600" dirty="0" smtClean="0">
                <a:solidFill>
                  <a:schemeClr val="tx1"/>
                </a:solidFill>
                <a:latin typeface="Times New Roman" pitchFamily="18" charset="0"/>
                <a:cs typeface="Times New Roman" pitchFamily="18" charset="0"/>
              </a:rPr>
              <a:t>  </a:t>
            </a:r>
            <a:endParaRPr lang="en-IN" sz="1600" dirty="0">
              <a:solidFill>
                <a:schemeClr val="tx1"/>
              </a:solidFill>
              <a:latin typeface="Times New Roman" pitchFamily="18" charset="0"/>
              <a:cs typeface="Times New Roman" pitchFamily="18" charset="0"/>
            </a:endParaRPr>
          </a:p>
        </p:txBody>
      </p:sp>
      <p:sp>
        <p:nvSpPr>
          <p:cNvPr id="75" name="Oval 74"/>
          <p:cNvSpPr/>
          <p:nvPr/>
        </p:nvSpPr>
        <p:spPr>
          <a:xfrm>
            <a:off x="3647501" y="5909740"/>
            <a:ext cx="1371600" cy="453323"/>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Book</a:t>
            </a:r>
            <a:endParaRPr lang="en-IN" sz="1600" dirty="0">
              <a:solidFill>
                <a:schemeClr val="tx1"/>
              </a:solidFill>
              <a:latin typeface="Times New Roman" pitchFamily="18" charset="0"/>
              <a:cs typeface="Times New Roman" pitchFamily="18" charset="0"/>
            </a:endParaRPr>
          </a:p>
        </p:txBody>
      </p:sp>
      <p:sp>
        <p:nvSpPr>
          <p:cNvPr id="76" name="Oval 75"/>
          <p:cNvSpPr/>
          <p:nvPr/>
        </p:nvSpPr>
        <p:spPr>
          <a:xfrm>
            <a:off x="4994049" y="5733199"/>
            <a:ext cx="1371600" cy="353082"/>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Pick up</a:t>
            </a:r>
            <a:endParaRPr lang="en-IN" sz="1600" dirty="0">
              <a:solidFill>
                <a:schemeClr val="tx1"/>
              </a:solidFill>
              <a:latin typeface="Times New Roman" pitchFamily="18" charset="0"/>
              <a:cs typeface="Times New Roman" pitchFamily="18" charset="0"/>
            </a:endParaRPr>
          </a:p>
        </p:txBody>
      </p:sp>
      <p:cxnSp>
        <p:nvCxnSpPr>
          <p:cNvPr id="77" name="Straight Connector 76"/>
          <p:cNvCxnSpPr>
            <a:endCxn id="6" idx="3"/>
          </p:cNvCxnSpPr>
          <p:nvPr/>
        </p:nvCxnSpPr>
        <p:spPr>
          <a:xfrm flipH="1">
            <a:off x="4038600" y="2009063"/>
            <a:ext cx="162154" cy="1138"/>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endCxn id="61" idx="0"/>
          </p:cNvCxnSpPr>
          <p:nvPr/>
        </p:nvCxnSpPr>
        <p:spPr>
          <a:xfrm>
            <a:off x="4200754" y="2009063"/>
            <a:ext cx="0" cy="124076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a:stCxn id="61" idx="2"/>
          </p:cNvCxnSpPr>
          <p:nvPr/>
        </p:nvCxnSpPr>
        <p:spPr>
          <a:xfrm>
            <a:off x="4200754" y="3935630"/>
            <a:ext cx="0" cy="160405"/>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3346063" y="4096035"/>
            <a:ext cx="854691" cy="1"/>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96" name="Oval 95"/>
          <p:cNvSpPr/>
          <p:nvPr/>
        </p:nvSpPr>
        <p:spPr>
          <a:xfrm>
            <a:off x="185452" y="4072148"/>
            <a:ext cx="1262348" cy="3810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Name</a:t>
            </a:r>
            <a:endParaRPr lang="en-IN" sz="1600" dirty="0">
              <a:solidFill>
                <a:schemeClr val="tx1"/>
              </a:solidFill>
              <a:latin typeface="Times New Roman" pitchFamily="18" charset="0"/>
              <a:cs typeface="Times New Roman" pitchFamily="18" charset="0"/>
            </a:endParaRPr>
          </a:p>
        </p:txBody>
      </p:sp>
      <p:sp>
        <p:nvSpPr>
          <p:cNvPr id="97" name="Oval 96"/>
          <p:cNvSpPr/>
          <p:nvPr/>
        </p:nvSpPr>
        <p:spPr>
          <a:xfrm>
            <a:off x="142013" y="4598568"/>
            <a:ext cx="1371600" cy="394959"/>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Model</a:t>
            </a:r>
            <a:endParaRPr lang="en-IN" sz="1600" dirty="0">
              <a:solidFill>
                <a:schemeClr val="tx1"/>
              </a:solidFill>
              <a:latin typeface="Times New Roman" pitchFamily="18" charset="0"/>
              <a:cs typeface="Times New Roman" pitchFamily="18" charset="0"/>
            </a:endParaRPr>
          </a:p>
        </p:txBody>
      </p:sp>
      <p:sp>
        <p:nvSpPr>
          <p:cNvPr id="98" name="Oval 97"/>
          <p:cNvSpPr/>
          <p:nvPr/>
        </p:nvSpPr>
        <p:spPr>
          <a:xfrm>
            <a:off x="836778" y="5067300"/>
            <a:ext cx="1509499" cy="266700"/>
          </a:xfrm>
          <a:prstGeom prst="ellipse">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Times New Roman" pitchFamily="18" charset="0"/>
                <a:cs typeface="Times New Roman" pitchFamily="18" charset="0"/>
              </a:rPr>
              <a:t>Bike Price</a:t>
            </a:r>
            <a:endParaRPr lang="en-IN" sz="1600" dirty="0">
              <a:solidFill>
                <a:schemeClr val="tx1"/>
              </a:solidFill>
              <a:latin typeface="Times New Roman" pitchFamily="18" charset="0"/>
              <a:cs typeface="Times New Roman" pitchFamily="18" charset="0"/>
            </a:endParaRPr>
          </a:p>
        </p:txBody>
      </p:sp>
      <p:cxnSp>
        <p:nvCxnSpPr>
          <p:cNvPr id="100" name="Straight Connector 99"/>
          <p:cNvCxnSpPr>
            <a:stCxn id="37" idx="2"/>
            <a:endCxn id="7185" idx="0"/>
          </p:cNvCxnSpPr>
          <p:nvPr/>
        </p:nvCxnSpPr>
        <p:spPr>
          <a:xfrm>
            <a:off x="6243668" y="2286000"/>
            <a:ext cx="19536" cy="22860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stCxn id="7185" idx="2"/>
            <a:endCxn id="62" idx="0"/>
          </p:cNvCxnSpPr>
          <p:nvPr/>
        </p:nvCxnSpPr>
        <p:spPr>
          <a:xfrm flipH="1">
            <a:off x="6231586" y="3200400"/>
            <a:ext cx="31618" cy="190453"/>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a:stCxn id="65" idx="0"/>
            <a:endCxn id="62" idx="2"/>
          </p:cNvCxnSpPr>
          <p:nvPr/>
        </p:nvCxnSpPr>
        <p:spPr>
          <a:xfrm flipH="1" flipV="1">
            <a:off x="6231586" y="3903889"/>
            <a:ext cx="1119348" cy="701659"/>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a:stCxn id="62" idx="2"/>
            <a:endCxn id="64" idx="0"/>
          </p:cNvCxnSpPr>
          <p:nvPr/>
        </p:nvCxnSpPr>
        <p:spPr>
          <a:xfrm flipH="1">
            <a:off x="5853253" y="3903889"/>
            <a:ext cx="378333" cy="78804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stCxn id="62" idx="2"/>
            <a:endCxn id="63" idx="0"/>
          </p:cNvCxnSpPr>
          <p:nvPr/>
        </p:nvCxnSpPr>
        <p:spPr>
          <a:xfrm flipH="1">
            <a:off x="5077105" y="3903889"/>
            <a:ext cx="1154481" cy="254641"/>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flipH="1">
            <a:off x="6247080" y="3200400"/>
            <a:ext cx="16124" cy="204663"/>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a:stCxn id="66" idx="0"/>
            <a:endCxn id="62" idx="2"/>
          </p:cNvCxnSpPr>
          <p:nvPr/>
        </p:nvCxnSpPr>
        <p:spPr>
          <a:xfrm flipH="1" flipV="1">
            <a:off x="6231586" y="3903889"/>
            <a:ext cx="1915139" cy="168259"/>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a:stCxn id="72" idx="5"/>
            <a:endCxn id="71" idx="2"/>
          </p:cNvCxnSpPr>
          <p:nvPr/>
        </p:nvCxnSpPr>
        <p:spPr>
          <a:xfrm flipV="1">
            <a:off x="2589365" y="5733199"/>
            <a:ext cx="1277786" cy="64996"/>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a:off x="3745266" y="5153732"/>
            <a:ext cx="0" cy="180268"/>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a:stCxn id="73" idx="7"/>
            <a:endCxn id="71" idx="2"/>
          </p:cNvCxnSpPr>
          <p:nvPr/>
        </p:nvCxnSpPr>
        <p:spPr>
          <a:xfrm flipV="1">
            <a:off x="1882700" y="5733199"/>
            <a:ext cx="1984451" cy="206985"/>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a:stCxn id="74" idx="7"/>
            <a:endCxn id="71" idx="2"/>
          </p:cNvCxnSpPr>
          <p:nvPr/>
        </p:nvCxnSpPr>
        <p:spPr>
          <a:xfrm flipV="1">
            <a:off x="3380534" y="5733199"/>
            <a:ext cx="486617" cy="242929"/>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a:stCxn id="75" idx="0"/>
            <a:endCxn id="71" idx="2"/>
          </p:cNvCxnSpPr>
          <p:nvPr/>
        </p:nvCxnSpPr>
        <p:spPr>
          <a:xfrm flipH="1" flipV="1">
            <a:off x="3867151" y="5733199"/>
            <a:ext cx="466150" cy="176541"/>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a:stCxn id="76" idx="0"/>
            <a:endCxn id="71" idx="2"/>
          </p:cNvCxnSpPr>
          <p:nvPr/>
        </p:nvCxnSpPr>
        <p:spPr>
          <a:xfrm flipH="1">
            <a:off x="3867151" y="5733199"/>
            <a:ext cx="1812698"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V="1">
            <a:off x="2539572" y="4453150"/>
            <a:ext cx="1194664"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a:off x="2539571" y="4302446"/>
            <a:ext cx="1" cy="150704"/>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a:endCxn id="69" idx="5"/>
          </p:cNvCxnSpPr>
          <p:nvPr/>
        </p:nvCxnSpPr>
        <p:spPr>
          <a:xfrm flipH="1" flipV="1">
            <a:off x="1321712" y="3883762"/>
            <a:ext cx="379612" cy="14744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a:stCxn id="68" idx="1"/>
            <a:endCxn id="96" idx="7"/>
          </p:cNvCxnSpPr>
          <p:nvPr/>
        </p:nvCxnSpPr>
        <p:spPr>
          <a:xfrm flipH="1">
            <a:off x="1262933" y="4096036"/>
            <a:ext cx="457489" cy="31908"/>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a:stCxn id="68" idx="1"/>
            <a:endCxn id="97" idx="7"/>
          </p:cNvCxnSpPr>
          <p:nvPr/>
        </p:nvCxnSpPr>
        <p:spPr>
          <a:xfrm flipH="1">
            <a:off x="1312747" y="4096036"/>
            <a:ext cx="407675" cy="56037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a:endCxn id="98" idx="0"/>
          </p:cNvCxnSpPr>
          <p:nvPr/>
        </p:nvCxnSpPr>
        <p:spPr>
          <a:xfrm flipH="1">
            <a:off x="1591528" y="4148293"/>
            <a:ext cx="109796" cy="91900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2263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0119FDBA-7E1B-4A92-849F-65667B7FF304}"/>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935331DE-E35B-4731-A2F0-F59CEF489B6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 xmlns:a16="http://schemas.microsoft.com/office/drawing/2014/main" id="{F2D93F9C-C1A7-4E0B-8ACE-A338A7F20129}"/>
              </a:ext>
            </a:extLst>
          </p:cNvPr>
          <p:cNvSpPr txBox="1"/>
          <p:nvPr/>
        </p:nvSpPr>
        <p:spPr>
          <a:xfrm>
            <a:off x="1181100" y="152400"/>
            <a:ext cx="6781800"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DATAFLOW DIAGRAM</a:t>
            </a:r>
          </a:p>
          <a:p>
            <a:pPr algn="ctr"/>
            <a:endParaRPr lang="en-US" sz="2400" b="1" dirty="0">
              <a:latin typeface="Times New Roman" pitchFamily="18" charset="0"/>
              <a:cs typeface="Times New Roman" pitchFamily="18" charset="0"/>
            </a:endParaRPr>
          </a:p>
        </p:txBody>
      </p:sp>
      <p:pic>
        <p:nvPicPr>
          <p:cNvPr id="4103" name="Picture 7" descr="C:\Users\Lenovo\Desktop\asugesh\Screenshot (76).png"/>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1600200" y="685800"/>
            <a:ext cx="6477000" cy="5743596"/>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p:cNvSpPr/>
          <p:nvPr/>
        </p:nvSpPr>
        <p:spPr>
          <a:xfrm>
            <a:off x="3657600" y="6324600"/>
            <a:ext cx="3924300" cy="104796"/>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22747104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 xmlns:a16="http://schemas.microsoft.com/office/drawing/2014/main" id="{B52D1A6D-1767-4137-B2D8-9C39F566E7B3}"/>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4" name="Picture 26" descr="undefined">
            <a:extLst>
              <a:ext uri="{FF2B5EF4-FFF2-40B4-BE49-F238E27FC236}">
                <a16:creationId xmlns="" xmlns:a16="http://schemas.microsoft.com/office/drawing/2014/main" id="{38FA8E73-652A-44AF-AA8C-D92D9E0C858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 xmlns:a16="http://schemas.microsoft.com/office/drawing/2014/main" id="{2166B5FF-C405-4392-8CF3-7B7E76112049}"/>
              </a:ext>
            </a:extLst>
          </p:cNvPr>
          <p:cNvSpPr txBox="1"/>
          <p:nvPr/>
        </p:nvSpPr>
        <p:spPr>
          <a:xfrm>
            <a:off x="1323304" y="111669"/>
            <a:ext cx="7189176"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UML DIAGRAM</a:t>
            </a:r>
          </a:p>
          <a:p>
            <a:pPr algn="ctr"/>
            <a:endParaRPr lang="en-US" sz="2400" b="1" dirty="0">
              <a:latin typeface="Times New Roman" pitchFamily="18" charset="0"/>
              <a:cs typeface="Times New Roman" pitchFamily="18" charset="0"/>
            </a:endParaRPr>
          </a:p>
        </p:txBody>
      </p:sp>
      <p:sp>
        <p:nvSpPr>
          <p:cNvPr id="3" name="Rectangle 2"/>
          <p:cNvSpPr/>
          <p:nvPr/>
        </p:nvSpPr>
        <p:spPr>
          <a:xfrm>
            <a:off x="708752" y="983397"/>
            <a:ext cx="2948848" cy="4006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Times New Roman" pitchFamily="18" charset="0"/>
                <a:cs typeface="Times New Roman" pitchFamily="18" charset="0"/>
              </a:rPr>
              <a:t>USECASE DIAGRAM</a:t>
            </a:r>
            <a:endParaRPr lang="en-IN" sz="2000" dirty="0">
              <a:latin typeface="Times New Roman" pitchFamily="18" charset="0"/>
              <a:cs typeface="Times New Roman" pitchFamily="18" charset="0"/>
            </a:endParaRPr>
          </a:p>
        </p:txBody>
      </p:sp>
      <p:pic>
        <p:nvPicPr>
          <p:cNvPr id="5124" name="Picture 4" descr="C:\Users\Lenovo\Pictures\Screenshots\Screenshot (7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7400" y="1295400"/>
            <a:ext cx="4953000" cy="4781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7360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 xmlns:a16="http://schemas.microsoft.com/office/drawing/2014/main" id="{9E14D6AD-A7AD-40D7-9847-E3DD042EFFCC}"/>
              </a:ext>
            </a:extLst>
          </p:cNvPr>
          <p:cNvSpPr/>
          <p:nvPr/>
        </p:nvSpPr>
        <p:spPr>
          <a:xfrm>
            <a:off x="762000" y="6408070"/>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3" name="Picture 26" descr="undefined">
            <a:extLst>
              <a:ext uri="{FF2B5EF4-FFF2-40B4-BE49-F238E27FC236}">
                <a16:creationId xmlns="" xmlns:a16="http://schemas.microsoft.com/office/drawing/2014/main" id="{7BECD784-FF0A-48CA-8638-93BE3D207FF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058933A1-8414-4D18-B5DD-1C63C29F7B52}"/>
              </a:ext>
            </a:extLst>
          </p:cNvPr>
          <p:cNvSpPr txBox="1"/>
          <p:nvPr/>
        </p:nvSpPr>
        <p:spPr>
          <a:xfrm>
            <a:off x="558312" y="201803"/>
            <a:ext cx="8027376" cy="461665"/>
          </a:xfrm>
          <a:prstGeom prst="rect">
            <a:avLst/>
          </a:prstGeom>
          <a:noFill/>
        </p:spPr>
        <p:txBody>
          <a:bodyPr wrap="square">
            <a:spAutoFit/>
          </a:bodyPr>
          <a:lstStyle/>
          <a:p>
            <a:pPr algn="ctr"/>
            <a:r>
              <a:rPr lang="en-US" sz="2400" b="1" dirty="0">
                <a:latin typeface="Times New Roman" pitchFamily="18" charset="0"/>
                <a:cs typeface="Times New Roman" pitchFamily="18" charset="0"/>
              </a:rPr>
              <a:t>ACTIVITY DIAGRAM</a:t>
            </a:r>
          </a:p>
        </p:txBody>
      </p:sp>
      <p:sp>
        <p:nvSpPr>
          <p:cNvPr id="49" name="Oval 48"/>
          <p:cNvSpPr/>
          <p:nvPr/>
        </p:nvSpPr>
        <p:spPr>
          <a:xfrm>
            <a:off x="4114800" y="685800"/>
            <a:ext cx="381000" cy="381000"/>
          </a:xfrm>
          <a:prstGeom prst="ellipse">
            <a:avLst/>
          </a:prstGeom>
          <a:ln w="9525">
            <a:solidFill>
              <a:schemeClr val="tx1"/>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dirty="0" smtClean="0"/>
              <a:t> </a:t>
            </a:r>
            <a:endParaRPr lang="en-IN" dirty="0"/>
          </a:p>
        </p:txBody>
      </p:sp>
      <p:cxnSp>
        <p:nvCxnSpPr>
          <p:cNvPr id="50" name="Straight Connector 49"/>
          <p:cNvCxnSpPr/>
          <p:nvPr/>
        </p:nvCxnSpPr>
        <p:spPr>
          <a:xfrm>
            <a:off x="2673191" y="1295400"/>
            <a:ext cx="0" cy="54737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5670550" y="1295400"/>
            <a:ext cx="3493" cy="53340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a:off x="1475685" y="1805268"/>
            <a:ext cx="1197506"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5670550" y="1831040"/>
            <a:ext cx="832485" cy="7639"/>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49" idx="4"/>
          </p:cNvCxnSpPr>
          <p:nvPr/>
        </p:nvCxnSpPr>
        <p:spPr>
          <a:xfrm>
            <a:off x="4305300" y="1066800"/>
            <a:ext cx="0" cy="228600"/>
          </a:xfrm>
          <a:prstGeom prst="straightConnector1">
            <a:avLst/>
          </a:prstGeom>
          <a:ln w="63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1475683" y="1805268"/>
            <a:ext cx="0" cy="351473"/>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a:off x="6503035" y="1842770"/>
            <a:ext cx="7620" cy="313971"/>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7" name="Rounded Rectangle 56"/>
          <p:cNvSpPr/>
          <p:nvPr/>
        </p:nvSpPr>
        <p:spPr>
          <a:xfrm>
            <a:off x="914400" y="2133600"/>
            <a:ext cx="1153795" cy="44577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Data User </a:t>
            </a:r>
            <a:endParaRPr lang="en-IN" sz="1600" dirty="0">
              <a:effectLst/>
              <a:ea typeface="Calibri"/>
              <a:cs typeface="Times New Roman"/>
            </a:endParaRPr>
          </a:p>
        </p:txBody>
      </p:sp>
      <p:sp>
        <p:nvSpPr>
          <p:cNvPr id="58" name="Rounded Rectangle 57"/>
          <p:cNvSpPr/>
          <p:nvPr/>
        </p:nvSpPr>
        <p:spPr>
          <a:xfrm>
            <a:off x="762000" y="3733800"/>
            <a:ext cx="1447800" cy="30480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Profile setting</a:t>
            </a:r>
            <a:endParaRPr lang="en-IN" sz="1600" dirty="0">
              <a:effectLst/>
              <a:ea typeface="Calibri"/>
              <a:cs typeface="Times New Roman"/>
            </a:endParaRPr>
          </a:p>
        </p:txBody>
      </p:sp>
      <p:sp>
        <p:nvSpPr>
          <p:cNvPr id="59" name="Rounded Rectangle 58"/>
          <p:cNvSpPr/>
          <p:nvPr/>
        </p:nvSpPr>
        <p:spPr>
          <a:xfrm>
            <a:off x="5882553" y="3584624"/>
            <a:ext cx="1273175" cy="445770"/>
          </a:xfrm>
          <a:prstGeom prst="round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User detail</a:t>
            </a:r>
            <a:endParaRPr lang="en-IN" sz="1600" dirty="0">
              <a:effectLst/>
              <a:ea typeface="Calibri"/>
              <a:cs typeface="Times New Roman"/>
            </a:endParaRPr>
          </a:p>
        </p:txBody>
      </p:sp>
      <p:sp>
        <p:nvSpPr>
          <p:cNvPr id="60" name="Rounded Rectangle 59"/>
          <p:cNvSpPr/>
          <p:nvPr/>
        </p:nvSpPr>
        <p:spPr>
          <a:xfrm>
            <a:off x="762000" y="2971800"/>
            <a:ext cx="1582232" cy="44577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Register/Login</a:t>
            </a:r>
            <a:endParaRPr lang="en-IN" sz="1600" dirty="0">
              <a:effectLst/>
              <a:ea typeface="Calibri"/>
              <a:cs typeface="Times New Roman"/>
            </a:endParaRPr>
          </a:p>
        </p:txBody>
      </p:sp>
      <p:sp>
        <p:nvSpPr>
          <p:cNvPr id="61" name="Rounded Rectangle 60"/>
          <p:cNvSpPr/>
          <p:nvPr/>
        </p:nvSpPr>
        <p:spPr>
          <a:xfrm>
            <a:off x="5921160" y="2895600"/>
            <a:ext cx="1153795" cy="44577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Login</a:t>
            </a:r>
            <a:endParaRPr lang="en-IN" sz="1600" dirty="0">
              <a:effectLst/>
              <a:ea typeface="Calibri"/>
              <a:cs typeface="Times New Roman"/>
            </a:endParaRPr>
          </a:p>
        </p:txBody>
      </p:sp>
      <p:sp>
        <p:nvSpPr>
          <p:cNvPr id="62" name="Rounded Rectangle 61"/>
          <p:cNvSpPr/>
          <p:nvPr/>
        </p:nvSpPr>
        <p:spPr>
          <a:xfrm>
            <a:off x="5933757" y="2133600"/>
            <a:ext cx="1153795" cy="44577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Admin </a:t>
            </a:r>
            <a:endParaRPr lang="en-IN" sz="1600" dirty="0">
              <a:effectLst/>
              <a:ea typeface="Calibri"/>
              <a:cs typeface="Times New Roman"/>
            </a:endParaRPr>
          </a:p>
        </p:txBody>
      </p:sp>
      <p:sp>
        <p:nvSpPr>
          <p:cNvPr id="63" name="Rounded Rectangle 62"/>
          <p:cNvSpPr/>
          <p:nvPr/>
        </p:nvSpPr>
        <p:spPr>
          <a:xfrm>
            <a:off x="762000" y="4343400"/>
            <a:ext cx="1447800" cy="44577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Bike Listing</a:t>
            </a:r>
            <a:endParaRPr lang="en-IN" sz="1600" dirty="0">
              <a:effectLst/>
              <a:ea typeface="Calibri"/>
              <a:cs typeface="Times New Roman"/>
            </a:endParaRPr>
          </a:p>
        </p:txBody>
      </p:sp>
      <p:sp>
        <p:nvSpPr>
          <p:cNvPr id="64" name="Rounded Rectangle 63"/>
          <p:cNvSpPr/>
          <p:nvPr/>
        </p:nvSpPr>
        <p:spPr>
          <a:xfrm>
            <a:off x="5750833" y="4337685"/>
            <a:ext cx="1519643" cy="352425"/>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Bike </a:t>
            </a:r>
            <a:r>
              <a:rPr lang="en-US" sz="1600" dirty="0" smtClean="0">
                <a:solidFill>
                  <a:srgbClr val="000000"/>
                </a:solidFill>
                <a:effectLst/>
                <a:latin typeface="Times New Roman"/>
                <a:ea typeface="Calibri"/>
                <a:cs typeface="Times New Roman"/>
              </a:rPr>
              <a:t>Managing      </a:t>
            </a:r>
            <a:endParaRPr lang="en-IN" sz="1600" dirty="0">
              <a:effectLst/>
              <a:ea typeface="Calibri"/>
              <a:cs typeface="Times New Roman"/>
            </a:endParaRPr>
          </a:p>
        </p:txBody>
      </p:sp>
      <p:sp>
        <p:nvSpPr>
          <p:cNvPr id="65" name="Rounded Rectangle 64"/>
          <p:cNvSpPr/>
          <p:nvPr/>
        </p:nvSpPr>
        <p:spPr>
          <a:xfrm flipH="1">
            <a:off x="5791200" y="4934585"/>
            <a:ext cx="1517424" cy="393700"/>
          </a:xfrm>
          <a:prstGeom prst="roundRect">
            <a:avLst>
              <a:gd name="adj" fmla="val 0"/>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en-US" sz="1600" dirty="0">
                <a:solidFill>
                  <a:schemeClr val="tx1"/>
                </a:solidFill>
                <a:latin typeface="Times New Roman" pitchFamily="18" charset="0"/>
                <a:cs typeface="Times New Roman" pitchFamily="18" charset="0"/>
              </a:rPr>
              <a:t>Dashboard data </a:t>
            </a:r>
            <a:r>
              <a:rPr lang="en-US" sz="1100" dirty="0"/>
              <a:t>Managing</a:t>
            </a:r>
            <a:endParaRPr lang="en-IN" sz="1100" dirty="0"/>
          </a:p>
        </p:txBody>
      </p:sp>
      <p:sp>
        <p:nvSpPr>
          <p:cNvPr id="66" name="Rounded Rectangle 65"/>
          <p:cNvSpPr/>
          <p:nvPr/>
        </p:nvSpPr>
        <p:spPr>
          <a:xfrm>
            <a:off x="762000" y="5105400"/>
            <a:ext cx="1447800" cy="44577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Bike Booking</a:t>
            </a:r>
            <a:endParaRPr lang="en-IN" sz="1600" dirty="0">
              <a:effectLst/>
              <a:ea typeface="Calibri"/>
              <a:cs typeface="Times New Roman"/>
            </a:endParaRPr>
          </a:p>
        </p:txBody>
      </p:sp>
      <p:sp>
        <p:nvSpPr>
          <p:cNvPr id="68" name="Rounded Rectangle 67"/>
          <p:cNvSpPr/>
          <p:nvPr/>
        </p:nvSpPr>
        <p:spPr>
          <a:xfrm>
            <a:off x="5985745" y="5693410"/>
            <a:ext cx="1153160" cy="55499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15000"/>
              </a:lnSpc>
              <a:spcAft>
                <a:spcPts val="1000"/>
              </a:spcAft>
            </a:pPr>
            <a:r>
              <a:rPr lang="en-US" sz="1600" dirty="0">
                <a:solidFill>
                  <a:srgbClr val="000000"/>
                </a:solidFill>
                <a:effectLst/>
                <a:latin typeface="Times New Roman"/>
                <a:ea typeface="Calibri"/>
                <a:cs typeface="Times New Roman"/>
              </a:rPr>
              <a:t>Managing </a:t>
            </a:r>
            <a:r>
              <a:rPr lang="en-US" sz="1600" dirty="0" smtClean="0">
                <a:solidFill>
                  <a:srgbClr val="000000"/>
                </a:solidFill>
                <a:effectLst/>
                <a:latin typeface="Times New Roman"/>
                <a:ea typeface="Calibri"/>
                <a:cs typeface="Times New Roman"/>
              </a:rPr>
              <a:t>Booking   </a:t>
            </a:r>
            <a:endParaRPr lang="en-IN" sz="1600" dirty="0">
              <a:effectLst/>
              <a:ea typeface="Calibri"/>
              <a:cs typeface="Times New Roman"/>
            </a:endParaRPr>
          </a:p>
        </p:txBody>
      </p:sp>
      <p:sp>
        <p:nvSpPr>
          <p:cNvPr id="69" name="Rounded Rectangle 68"/>
          <p:cNvSpPr/>
          <p:nvPr/>
        </p:nvSpPr>
        <p:spPr>
          <a:xfrm>
            <a:off x="3680152" y="5726430"/>
            <a:ext cx="1153795" cy="44577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Confirm</a:t>
            </a:r>
            <a:endParaRPr lang="en-IN" sz="1600" dirty="0">
              <a:effectLst/>
              <a:ea typeface="Calibri"/>
              <a:cs typeface="Times New Roman"/>
            </a:endParaRPr>
          </a:p>
        </p:txBody>
      </p:sp>
      <p:cxnSp>
        <p:nvCxnSpPr>
          <p:cNvPr id="70" name="Straight Arrow Connector 69"/>
          <p:cNvCxnSpPr/>
          <p:nvPr/>
        </p:nvCxnSpPr>
        <p:spPr>
          <a:xfrm>
            <a:off x="1491297" y="2587732"/>
            <a:ext cx="0" cy="382717"/>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a:off x="1491297" y="3385667"/>
            <a:ext cx="0" cy="336068"/>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62" idx="2"/>
          </p:cNvCxnSpPr>
          <p:nvPr/>
        </p:nvCxnSpPr>
        <p:spPr>
          <a:xfrm flipH="1">
            <a:off x="6503035" y="2579370"/>
            <a:ext cx="7620" cy="280340"/>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stCxn id="59" idx="2"/>
            <a:endCxn id="64" idx="0"/>
          </p:cNvCxnSpPr>
          <p:nvPr/>
        </p:nvCxnSpPr>
        <p:spPr>
          <a:xfrm flipH="1">
            <a:off x="6510655" y="4030394"/>
            <a:ext cx="8486" cy="307291"/>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p:nvPr/>
        </p:nvCxnSpPr>
        <p:spPr>
          <a:xfrm flipH="1">
            <a:off x="1495089" y="4038600"/>
            <a:ext cx="337" cy="320675"/>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a:off x="6498057" y="3341370"/>
            <a:ext cx="8788" cy="255587"/>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flipH="1">
            <a:off x="1491297" y="5562600"/>
            <a:ext cx="1011" cy="222885"/>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p:nvPr/>
        </p:nvCxnSpPr>
        <p:spPr>
          <a:xfrm>
            <a:off x="1524000" y="4800600"/>
            <a:ext cx="0" cy="267970"/>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p:nvPr/>
        </p:nvCxnSpPr>
        <p:spPr>
          <a:xfrm>
            <a:off x="6519141" y="4631387"/>
            <a:ext cx="7620" cy="296823"/>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stCxn id="68" idx="1"/>
            <a:endCxn id="69" idx="3"/>
          </p:cNvCxnSpPr>
          <p:nvPr/>
        </p:nvCxnSpPr>
        <p:spPr>
          <a:xfrm flipH="1" flipV="1">
            <a:off x="4833947" y="5949315"/>
            <a:ext cx="1151798" cy="21590"/>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p:nvPr/>
        </p:nvCxnSpPr>
        <p:spPr>
          <a:xfrm flipH="1" flipV="1">
            <a:off x="2133602" y="6008371"/>
            <a:ext cx="1546550" cy="5714"/>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a:stCxn id="65" idx="2"/>
            <a:endCxn id="68" idx="0"/>
          </p:cNvCxnSpPr>
          <p:nvPr/>
        </p:nvCxnSpPr>
        <p:spPr>
          <a:xfrm>
            <a:off x="6549912" y="5328285"/>
            <a:ext cx="12413" cy="365125"/>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2" name="Diamond 81"/>
          <p:cNvSpPr/>
          <p:nvPr/>
        </p:nvSpPr>
        <p:spPr>
          <a:xfrm>
            <a:off x="3136583" y="4109720"/>
            <a:ext cx="1816417" cy="913130"/>
          </a:xfrm>
          <a:prstGeom prst="diamond">
            <a:avLst/>
          </a:prstGeom>
          <a:solidFill>
            <a:schemeClr val="bg1"/>
          </a:solidFill>
          <a:ln w="9525">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a:solidFill>
                  <a:srgbClr val="000000"/>
                </a:solidFill>
                <a:effectLst/>
                <a:latin typeface="Times New Roman"/>
                <a:ea typeface="Calibri"/>
                <a:cs typeface="Times New Roman"/>
              </a:rPr>
              <a:t>Booking </a:t>
            </a:r>
            <a:r>
              <a:rPr lang="en-US" sz="1600" dirty="0" smtClean="0">
                <a:solidFill>
                  <a:srgbClr val="000000"/>
                </a:solidFill>
                <a:effectLst/>
                <a:latin typeface="Times New Roman"/>
                <a:ea typeface="Calibri"/>
                <a:cs typeface="Times New Roman"/>
              </a:rPr>
              <a:t>Details  </a:t>
            </a:r>
            <a:endParaRPr lang="en-IN" sz="1600" dirty="0">
              <a:effectLst/>
              <a:ea typeface="Calibri"/>
              <a:cs typeface="Times New Roman"/>
            </a:endParaRPr>
          </a:p>
        </p:txBody>
      </p:sp>
      <p:cxnSp>
        <p:nvCxnSpPr>
          <p:cNvPr id="83" name="Straight Arrow Connector 82"/>
          <p:cNvCxnSpPr>
            <a:stCxn id="82" idx="3"/>
          </p:cNvCxnSpPr>
          <p:nvPr/>
        </p:nvCxnSpPr>
        <p:spPr>
          <a:xfrm>
            <a:off x="4953000" y="4566285"/>
            <a:ext cx="838200" cy="5715"/>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stCxn id="63" idx="3"/>
            <a:endCxn id="82" idx="1"/>
          </p:cNvCxnSpPr>
          <p:nvPr/>
        </p:nvCxnSpPr>
        <p:spPr>
          <a:xfrm>
            <a:off x="2209800" y="4566285"/>
            <a:ext cx="926783" cy="0"/>
          </a:xfrm>
          <a:prstGeom prst="straightConnector1">
            <a:avLst/>
          </a:prstGeom>
          <a:ln w="31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2676684" y="1277493"/>
            <a:ext cx="2997359" cy="17907"/>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037" name="Rectangle 43"/>
          <p:cNvSpPr>
            <a:spLocks noChangeArrowheads="1"/>
          </p:cNvSpPr>
          <p:nvPr/>
        </p:nvSpPr>
        <p:spPr bwMode="auto">
          <a:xfrm>
            <a:off x="152400" y="1524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039" name="Rectangle 53"/>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765550" algn="l"/>
              </a:tabLst>
            </a:pPr>
            <a:endParaRPr kumimoji="0" lang="en-US" sz="13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3765550" algn="l"/>
              </a:tabLst>
            </a:pPr>
            <a:r>
              <a:rPr kumimoji="0" lang="en-US" sz="1300" b="0" i="0" u="none" strike="noStrike" cap="none" normalizeH="0" baseline="0" smtClean="0">
                <a:ln>
                  <a:noFill/>
                </a:ln>
                <a:solidFill>
                  <a:schemeClr val="tx1"/>
                </a:solidFill>
                <a:effectLst/>
                <a:latin typeface="Calibri"/>
                <a:ea typeface="Calibri" pitchFamily="34" charset="0"/>
                <a:cs typeface="Times New Roman" pitchFamily="18" charset="0"/>
              </a:rPr>
              <a:t>­­</a:t>
            </a:r>
            <a:endParaRPr kumimoji="0" lang="en-US" sz="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76555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40" name="Rectangle 57"/>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41" name="Rectangle 61"/>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 </a:t>
            </a:r>
            <a:endParaRPr kumimoji="0" lang="en-US" sz="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42" name="Rectangle 62"/>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8" name="Rounded Rectangle 107"/>
          <p:cNvSpPr/>
          <p:nvPr/>
        </p:nvSpPr>
        <p:spPr>
          <a:xfrm>
            <a:off x="979805" y="5791200"/>
            <a:ext cx="1153795" cy="445770"/>
          </a:xfrm>
          <a:prstGeom prst="round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1600" dirty="0" smtClean="0">
                <a:solidFill>
                  <a:srgbClr val="000000"/>
                </a:solidFill>
                <a:effectLst/>
                <a:latin typeface="Times New Roman"/>
                <a:ea typeface="Calibri"/>
                <a:cs typeface="Times New Roman"/>
              </a:rPr>
              <a:t>Explore</a:t>
            </a:r>
            <a:endParaRPr lang="en-IN" sz="1600" dirty="0">
              <a:effectLst/>
              <a:ea typeface="Calibri"/>
              <a:cs typeface="Times New Roman"/>
            </a:endParaRPr>
          </a:p>
        </p:txBody>
      </p:sp>
    </p:spTree>
    <p:extLst>
      <p:ext uri="{BB962C8B-B14F-4D97-AF65-F5344CB8AC3E}">
        <p14:creationId xmlns:p14="http://schemas.microsoft.com/office/powerpoint/2010/main" val="16524222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 xmlns:a16="http://schemas.microsoft.com/office/drawing/2014/main" id="{AF860689-482C-43FC-85D9-72FC12743054}"/>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3" name="Picture 26" descr="undefined">
            <a:extLst>
              <a:ext uri="{FF2B5EF4-FFF2-40B4-BE49-F238E27FC236}">
                <a16:creationId xmlns="" xmlns:a16="http://schemas.microsoft.com/office/drawing/2014/main" id="{A5861AD2-E1D4-4050-9F09-D89A41220CA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9F5F539B-91B6-4E4F-8B80-6024CF1911E3}"/>
              </a:ext>
            </a:extLst>
          </p:cNvPr>
          <p:cNvSpPr txBox="1"/>
          <p:nvPr/>
        </p:nvSpPr>
        <p:spPr>
          <a:xfrm>
            <a:off x="1077940" y="108878"/>
            <a:ext cx="7722576"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CLASS DIAGRAM</a:t>
            </a:r>
          </a:p>
          <a:p>
            <a:pPr algn="ctr"/>
            <a:endParaRPr lang="en-US" sz="2400" b="1" dirty="0">
              <a:latin typeface="Times New Roman" pitchFamily="18" charset="0"/>
              <a:cs typeface="Times New Roman" pitchFamily="18" charset="0"/>
            </a:endParaRPr>
          </a:p>
        </p:txBody>
      </p:sp>
      <p:pic>
        <p:nvPicPr>
          <p:cNvPr id="6148" name="Picture 4" descr="C:\Users\Lenovo\Pictures\Screenshots\Screenshot (7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524376"/>
            <a:ext cx="6705600" cy="5662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4585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 xmlns:a16="http://schemas.microsoft.com/office/drawing/2014/main" id="{94B85F0E-E38D-4455-834E-C646AEC157D5}"/>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3" name="Picture 26" descr="undefined">
            <a:extLst>
              <a:ext uri="{FF2B5EF4-FFF2-40B4-BE49-F238E27FC236}">
                <a16:creationId xmlns="" xmlns:a16="http://schemas.microsoft.com/office/drawing/2014/main" id="{7BA9BFDD-10A2-4ED5-A99B-11508420BF5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 xmlns:a16="http://schemas.microsoft.com/office/drawing/2014/main" id="{5B313B99-7D09-4793-9464-2895CB7C457A}"/>
              </a:ext>
            </a:extLst>
          </p:cNvPr>
          <p:cNvSpPr txBox="1"/>
          <p:nvPr/>
        </p:nvSpPr>
        <p:spPr>
          <a:xfrm>
            <a:off x="901212" y="111073"/>
            <a:ext cx="7341576"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SEQUENCE DIAGRAM</a:t>
            </a:r>
          </a:p>
          <a:p>
            <a:pPr algn="ctr"/>
            <a:endParaRPr lang="en-US" sz="2400" b="1" dirty="0">
              <a:latin typeface="Times New Roman" pitchFamily="18" charset="0"/>
              <a:cs typeface="Times New Roman" pitchFamily="18" charset="0"/>
            </a:endParaRPr>
          </a:p>
        </p:txBody>
      </p:sp>
      <p:pic>
        <p:nvPicPr>
          <p:cNvPr id="7" name="Picture 2" descr="C:\Users\Lenovo\Desktop\asugesh\se.png"/>
          <p:cNvPicPr>
            <a:picLocks noChangeAspect="1" noChangeArrowheads="1"/>
          </p:cNvPicPr>
          <p:nvPr/>
        </p:nvPicPr>
        <p:blipFill rotWithShape="1">
          <a:blip r:embed="rId3">
            <a:extLst>
              <a:ext uri="{28A0092B-C50C-407E-A947-70E740481C1C}">
                <a14:useLocalDpi xmlns:a14="http://schemas.microsoft.com/office/drawing/2010/main" val="0"/>
              </a:ext>
            </a:extLst>
          </a:blip>
          <a:srcRect b="4319"/>
          <a:stretch/>
        </p:blipFill>
        <p:spPr bwMode="auto">
          <a:xfrm>
            <a:off x="1524001" y="609600"/>
            <a:ext cx="6324600" cy="5576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3312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97525" y="276284"/>
            <a:ext cx="9083406" cy="5616922"/>
          </a:xfrm>
          <a:prstGeom prst="rect">
            <a:avLst/>
          </a:prstGeom>
        </p:spPr>
        <p:txBody>
          <a:bodyPr wrap="square">
            <a:spAutoFit/>
          </a:bodyPr>
          <a:lstStyle/>
          <a:p>
            <a:r>
              <a:rPr lang="en-US" sz="2400" b="1" dirty="0">
                <a:latin typeface="Times New Roman" pitchFamily="18" charset="0"/>
                <a:cs typeface="Times New Roman" pitchFamily="18" charset="0"/>
              </a:rPr>
              <a:t>Table Name: </a:t>
            </a:r>
            <a:r>
              <a:rPr lang="en-IN" sz="2400" b="1" dirty="0">
                <a:latin typeface="Times New Roman" panose="02020603050405020304" pitchFamily="18" charset="0"/>
                <a:ea typeface="Times New Roman" panose="02020603050405020304" pitchFamily="18" charset="0"/>
              </a:rPr>
              <a:t>User Register</a:t>
            </a:r>
            <a:endParaRPr lang="en-US" sz="24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140876836"/>
              </p:ext>
            </p:extLst>
          </p:nvPr>
        </p:nvGraphicFramePr>
        <p:xfrm>
          <a:off x="460375" y="1227137"/>
          <a:ext cx="8139793" cy="4152589"/>
        </p:xfrm>
        <a:graphic>
          <a:graphicData uri="http://schemas.openxmlformats.org/drawingml/2006/table">
            <a:tbl>
              <a:tblPr firstRow="1" bandRow="1">
                <a:tableStyleId>{5C22544A-7EE6-4342-B048-85BDC9FD1C3A}</a:tableStyleId>
              </a:tblPr>
              <a:tblGrid>
                <a:gridCol w="1066800">
                  <a:extLst>
                    <a:ext uri="{9D8B030D-6E8A-4147-A177-3AD203B41FA5}">
                      <a16:colId xmlns="" xmlns:a16="http://schemas.microsoft.com/office/drawing/2014/main" val="20000"/>
                    </a:ext>
                  </a:extLst>
                </a:gridCol>
                <a:gridCol w="1586593">
                  <a:extLst>
                    <a:ext uri="{9D8B030D-6E8A-4147-A177-3AD203B41FA5}">
                      <a16:colId xmlns="" xmlns:a16="http://schemas.microsoft.com/office/drawing/2014/main" val="20001"/>
                    </a:ext>
                  </a:extLst>
                </a:gridCol>
                <a:gridCol w="1600200">
                  <a:extLst>
                    <a:ext uri="{9D8B030D-6E8A-4147-A177-3AD203B41FA5}">
                      <a16:colId xmlns="" xmlns:a16="http://schemas.microsoft.com/office/drawing/2014/main" val="20002"/>
                    </a:ext>
                  </a:extLst>
                </a:gridCol>
                <a:gridCol w="1524000">
                  <a:extLst>
                    <a:ext uri="{9D8B030D-6E8A-4147-A177-3AD203B41FA5}">
                      <a16:colId xmlns="" xmlns:a16="http://schemas.microsoft.com/office/drawing/2014/main" val="20003"/>
                    </a:ext>
                  </a:extLst>
                </a:gridCol>
                <a:gridCol w="2362200">
                  <a:extLst>
                    <a:ext uri="{9D8B030D-6E8A-4147-A177-3AD203B41FA5}">
                      <a16:colId xmlns="" xmlns:a16="http://schemas.microsoft.com/office/drawing/2014/main" val="20004"/>
                    </a:ext>
                  </a:extLst>
                </a:gridCol>
              </a:tblGrid>
              <a:tr h="94092">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Serial no:  </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Field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Data Type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solidFill>
                            <a:schemeClr val="tx1"/>
                          </a:solidFill>
                          <a:effectLst/>
                          <a:latin typeface="Times New Roman" pitchFamily="18" charset="0"/>
                          <a:cs typeface="Times New Roman" pitchFamily="18" charset="0"/>
                        </a:rPr>
                        <a:t>Constraints</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528265">
                <a:tc>
                  <a:txBody>
                    <a:bodyPr/>
                    <a:lstStyle/>
                    <a:p>
                      <a:pPr>
                        <a:lnSpc>
                          <a:spcPct val="115000"/>
                        </a:lnSpc>
                        <a:spcAft>
                          <a:spcPts val="1000"/>
                        </a:spcAft>
                      </a:pPr>
                      <a:r>
                        <a:rPr lang="en-IN" sz="2000" dirty="0">
                          <a:effectLst/>
                          <a:latin typeface="Times New Roman" pitchFamily="18" charset="0"/>
                          <a:cs typeface="Times New Roman" pitchFamily="18" charset="0"/>
                        </a:rPr>
                        <a:t>1</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err="1">
                          <a:effectLst/>
                          <a:latin typeface="Times New Roman" pitchFamily="18" charset="0"/>
                          <a:cs typeface="Times New Roman" pitchFamily="18" charset="0"/>
                        </a:rPr>
                        <a:t>User_id</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Int </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effectLst/>
                          <a:latin typeface="Times New Roman" pitchFamily="18" charset="0"/>
                          <a:cs typeface="Times New Roman" pitchFamily="18" charset="0"/>
                        </a:rPr>
                        <a:t>primary key</a:t>
                      </a:r>
                      <a:endParaRPr lang="en-IN" sz="200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Unique ID for user</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332671">
                <a:tc>
                  <a:txBody>
                    <a:bodyPr/>
                    <a:lstStyle/>
                    <a:p>
                      <a:pPr>
                        <a:lnSpc>
                          <a:spcPct val="115000"/>
                        </a:lnSpc>
                        <a:spcAft>
                          <a:spcPts val="1000"/>
                        </a:spcAft>
                      </a:pPr>
                      <a:r>
                        <a:rPr lang="en-IN" sz="2000" dirty="0">
                          <a:effectLst/>
                          <a:latin typeface="Times New Roman" pitchFamily="18" charset="0"/>
                          <a:cs typeface="Times New Roman" pitchFamily="18" charset="0"/>
                        </a:rPr>
                        <a:t>2</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Full name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username</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648478">
                <a:tc>
                  <a:txBody>
                    <a:bodyPr/>
                    <a:lstStyle/>
                    <a:p>
                      <a:pPr>
                        <a:lnSpc>
                          <a:spcPct val="115000"/>
                        </a:lnSpc>
                        <a:spcAft>
                          <a:spcPts val="100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Email id</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Varchar (255)</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A valid email address used for login</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409419">
                <a:tc>
                  <a:txBody>
                    <a:bodyPr/>
                    <a:lstStyle/>
                    <a:p>
                      <a:pPr>
                        <a:lnSpc>
                          <a:spcPct val="115000"/>
                        </a:lnSpc>
                        <a:spcAft>
                          <a:spcPts val="1000"/>
                        </a:spcAft>
                      </a:pPr>
                      <a:r>
                        <a:rPr lang="en-IN" sz="2000" dirty="0">
                          <a:effectLst/>
                          <a:latin typeface="Times New Roman" pitchFamily="18" charset="0"/>
                          <a:cs typeface="Times New Roman" pitchFamily="18" charset="0"/>
                        </a:rPr>
                        <a:t>4</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effectLst/>
                          <a:latin typeface="Times New Roman" pitchFamily="18" charset="0"/>
                          <a:cs typeface="Times New Roman" pitchFamily="18" charset="0"/>
                        </a:rPr>
                        <a:t>password</a:t>
                      </a:r>
                      <a:endParaRPr lang="en-IN" sz="200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effectLst/>
                          <a:latin typeface="Times New Roman" pitchFamily="18" charset="0"/>
                          <a:cs typeface="Times New Roman" pitchFamily="18" charset="0"/>
                        </a:rPr>
                        <a:t>Hashed password</a:t>
                      </a:r>
                      <a:endParaRPr lang="en-IN" sz="200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r h="410745">
                <a:tc>
                  <a:txBody>
                    <a:bodyPr/>
                    <a:lstStyle/>
                    <a:p>
                      <a:pPr>
                        <a:lnSpc>
                          <a:spcPct val="115000"/>
                        </a:lnSpc>
                        <a:spcAft>
                          <a:spcPts val="1000"/>
                        </a:spcAft>
                      </a:pPr>
                      <a:r>
                        <a:rPr lang="en-IN" sz="2000">
                          <a:effectLst/>
                          <a:latin typeface="Times New Roman" pitchFamily="18" charset="0"/>
                          <a:cs typeface="Times New Roman" pitchFamily="18" charset="0"/>
                        </a:rPr>
                        <a:t>5</a:t>
                      </a:r>
                      <a:endParaRPr lang="en-IN" sz="200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effectLst/>
                          <a:latin typeface="Times New Roman" pitchFamily="18" charset="0"/>
                          <a:cs typeface="Times New Roman" pitchFamily="18" charset="0"/>
                        </a:rPr>
                        <a:t>Contact no</a:t>
                      </a:r>
                      <a:endParaRPr lang="en-IN" sz="200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User contact no</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5"/>
                  </a:ext>
                </a:extLst>
              </a:tr>
              <a:tr h="648478">
                <a:tc>
                  <a:txBody>
                    <a:bodyPr/>
                    <a:lstStyle/>
                    <a:p>
                      <a:pPr>
                        <a:lnSpc>
                          <a:spcPct val="115000"/>
                        </a:lnSpc>
                        <a:spcAft>
                          <a:spcPts val="1000"/>
                        </a:spcAft>
                      </a:pPr>
                      <a:r>
                        <a:rPr lang="en-IN" sz="2000">
                          <a:effectLst/>
                          <a:latin typeface="Times New Roman" pitchFamily="18" charset="0"/>
                          <a:cs typeface="Times New Roman" pitchFamily="18" charset="0"/>
                        </a:rPr>
                        <a:t>6</a:t>
                      </a:r>
                      <a:endParaRPr lang="en-IN" sz="200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effectLst/>
                          <a:latin typeface="Times New Roman" pitchFamily="18" charset="0"/>
                          <a:cs typeface="Times New Roman" pitchFamily="18" charset="0"/>
                        </a:rPr>
                        <a:t>Address</a:t>
                      </a:r>
                      <a:endParaRPr lang="en-IN" sz="200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Users current address including, pin-code</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6"/>
                  </a:ext>
                </a:extLst>
              </a:tr>
              <a:tr h="320060">
                <a:tc>
                  <a:txBody>
                    <a:bodyPr/>
                    <a:lstStyle/>
                    <a:p>
                      <a:pPr>
                        <a:lnSpc>
                          <a:spcPct val="115000"/>
                        </a:lnSpc>
                        <a:spcAft>
                          <a:spcPts val="1000"/>
                        </a:spcAft>
                      </a:pPr>
                      <a:r>
                        <a:rPr lang="en-US" sz="2000" dirty="0">
                          <a:effectLst/>
                          <a:latin typeface="Times New Roman" pitchFamily="18" charset="0"/>
                          <a:ea typeface="+mn-ea"/>
                          <a:cs typeface="Times New Roman" pitchFamily="18" charset="0"/>
                        </a:rPr>
                        <a:t>7</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Date of Birth </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Date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effectLst/>
                          <a:latin typeface="Times New Roman" pitchFamily="18" charset="0"/>
                          <a:cs typeface="Times New Roman" pitchFamily="18" charset="0"/>
                        </a:rPr>
                        <a:t>used to calculate age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7"/>
                  </a:ext>
                </a:extLst>
              </a:tr>
            </a:tbl>
          </a:graphicData>
        </a:graphic>
      </p:graphicFrame>
    </p:spTree>
    <p:extLst>
      <p:ext uri="{BB962C8B-B14F-4D97-AF65-F5344CB8AC3E}">
        <p14:creationId xmlns:p14="http://schemas.microsoft.com/office/powerpoint/2010/main" val="1758478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1"/>
          <p:cNvSpPr txBox="1">
            <a:spLocks/>
          </p:cNvSpPr>
          <p:nvPr/>
        </p:nvSpPr>
        <p:spPr>
          <a:xfrm>
            <a:off x="370901" y="738475"/>
            <a:ext cx="8378826" cy="5283221"/>
          </a:xfrm>
          <a:prstGeom prst="rect">
            <a:avLst/>
          </a:prstGeom>
        </p:spPr>
        <p:txBody>
          <a:bodyPr vert="horz" lIns="91440" tIns="45720" rIns="91440" bIns="45720" rtlCol="0" anchor="ctr">
            <a:noAutofit/>
          </a:bodyPr>
          <a:lstStyle/>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pPr>
              <a:buFont typeface="Wingdings" pitchFamily="2" charset="2"/>
              <a:buChar char="v"/>
            </a:pPr>
            <a:endParaRPr lang="en-US" altLang="ko-KR" sz="2000" b="1" dirty="0">
              <a:solidFill>
                <a:srgbClr val="0070C0"/>
              </a:solidFill>
              <a:latin typeface="Times New Roman" pitchFamily="18" charset="0"/>
              <a:cs typeface="Times New Roman" pitchFamily="18" charset="0"/>
            </a:endParaRPr>
          </a:p>
          <a:p>
            <a:pPr>
              <a:buFont typeface="Wingdings" pitchFamily="2" charset="2"/>
              <a:buChar char="v"/>
            </a:pPr>
            <a:endParaRPr lang="en-US" altLang="ko-KR" sz="2000" b="1" dirty="0">
              <a:solidFill>
                <a:srgbClr val="0070C0"/>
              </a:solidFill>
              <a:latin typeface="Times New Roman" pitchFamily="18" charset="0"/>
              <a:cs typeface="Times New Roman" pitchFamily="18" charset="0"/>
            </a:endParaRP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ABSTRACT</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INTRODUCTION</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PROBLEM DEFINITION</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OBJECTIVE OF THE PROJECT</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EXISTING SYSTEM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PROPOSED SYSTEM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METHODOLOGY</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HARDWARE REQUIREMENTS</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SOFTWARE REQUIREMENTS </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ARCHITECTURE 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ER 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DATAFLOW 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UML 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CLASS 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ACTIVITY 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SEQUENCE 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DATABASE DESCRIPTION</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MODULE DESCRIPTION</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CONCLUSION </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SCOPE FOR FUTURE ENHANCEMENT</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SCREEN SHOTS </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REFERENCES</a:t>
            </a:r>
          </a:p>
          <a:p>
            <a:r>
              <a:rPr lang="en-US" altLang="ko-KR" sz="2000" b="1" dirty="0">
                <a:solidFill>
                  <a:srgbClr val="FFFF00"/>
                </a:solidFill>
                <a:latin typeface="Times New Roman" pitchFamily="18" charset="0"/>
                <a:cs typeface="Times New Roman" pitchFamily="18" charset="0"/>
              </a:rPr>
              <a:t/>
            </a:r>
            <a:br>
              <a:rPr lang="en-US" altLang="ko-KR" sz="2000" b="1" dirty="0">
                <a:solidFill>
                  <a:srgbClr val="FFFF00"/>
                </a:solidFill>
                <a:latin typeface="Times New Roman" pitchFamily="18" charset="0"/>
                <a:cs typeface="Times New Roman" pitchFamily="18" charset="0"/>
              </a:rPr>
            </a:br>
            <a:endParaRPr lang="en-US" sz="2000" dirty="0"/>
          </a:p>
          <a:p>
            <a:pPr algn="just"/>
            <a:r>
              <a:rPr lang="en-US" sz="1600" dirty="0">
                <a:latin typeface="Times New Roman" pitchFamily="18" charset="0"/>
                <a:cs typeface="Times New Roman" pitchFamily="18" charset="0"/>
              </a:rPr>
              <a:t>	</a:t>
            </a:r>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ko-KR" sz="1600" b="1" i="0" u="none" strike="noStrike" kern="1200" cap="none" spc="0" normalizeH="0" baseline="0" noProof="0" dirty="0">
                <a:ln>
                  <a:noFill/>
                </a:ln>
                <a:solidFill>
                  <a:srgbClr val="FFFF00"/>
                </a:solidFill>
                <a:effectLst/>
                <a:uLnTx/>
                <a:uFillTx/>
                <a:latin typeface="Times New Roman" pitchFamily="18" charset="0"/>
                <a:ea typeface="+mj-ea"/>
                <a:cs typeface="Times New Roman" pitchFamily="18" charset="0"/>
              </a:rPr>
              <a:t/>
            </a:r>
            <a:br>
              <a:rPr kumimoji="0" lang="en-US" altLang="ko-KR" sz="1600" b="1" i="0" u="none" strike="noStrike" kern="1200" cap="none" spc="0" normalizeH="0" baseline="0" noProof="0" dirty="0">
                <a:ln>
                  <a:noFill/>
                </a:ln>
                <a:solidFill>
                  <a:srgbClr val="FFFF00"/>
                </a:solidFill>
                <a:effectLst/>
                <a:uLnTx/>
                <a:uFillTx/>
                <a:latin typeface="Times New Roman" pitchFamily="18" charset="0"/>
                <a:ea typeface="+mj-ea"/>
                <a:cs typeface="Times New Roman" pitchFamily="18" charset="0"/>
              </a:rPr>
            </a:br>
            <a:endParaRPr kumimoji="0" 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21" name="Title 1"/>
          <p:cNvSpPr>
            <a:spLocks noGrp="1"/>
          </p:cNvSpPr>
          <p:nvPr>
            <p:ph type="ctrTitle"/>
          </p:nvPr>
        </p:nvSpPr>
        <p:spPr>
          <a:xfrm>
            <a:off x="370901" y="279395"/>
            <a:ext cx="8572560" cy="642942"/>
          </a:xfrm>
        </p:spPr>
        <p:txBody>
          <a:bodyPr>
            <a:normAutofit fontScale="90000"/>
          </a:bodyPr>
          <a:lstStyle/>
          <a:p>
            <a:r>
              <a:rPr kumimoji="0" lang="en-US" altLang="ko-KR" b="1" dirty="0">
                <a:solidFill>
                  <a:srgbClr val="0070C0"/>
                </a:solidFill>
                <a:latin typeface="Times New Roman" pitchFamily="18" charset="0"/>
                <a:cs typeface="Times New Roman" pitchFamily="18" charset="0"/>
              </a:rPr>
              <a:t>Contents </a:t>
            </a:r>
            <a:r>
              <a:rPr kumimoji="0" lang="en-US" altLang="ko-KR" b="1" dirty="0">
                <a:solidFill>
                  <a:srgbClr val="FFFF00"/>
                </a:solidFill>
                <a:latin typeface="Times New Roman" pitchFamily="18" charset="0"/>
                <a:cs typeface="Times New Roman" pitchFamily="18" charset="0"/>
              </a:rPr>
              <a:t/>
            </a:r>
            <a:br>
              <a:rPr kumimoji="0" lang="en-US" altLang="ko-KR" b="1" dirty="0">
                <a:solidFill>
                  <a:srgbClr val="FFFF00"/>
                </a:solidFill>
                <a:latin typeface="Times New Roman" pitchFamily="18" charset="0"/>
                <a:cs typeface="Times New Roman" pitchFamily="18" charset="0"/>
              </a:rPr>
            </a:br>
            <a:endParaRPr lang="en-US" dirty="0"/>
          </a:p>
        </p:txBody>
      </p:sp>
    </p:spTree>
    <p:extLst>
      <p:ext uri="{BB962C8B-B14F-4D97-AF65-F5344CB8AC3E}">
        <p14:creationId xmlns:p14="http://schemas.microsoft.com/office/powerpoint/2010/main" val="40637692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0297" y="111853"/>
            <a:ext cx="9083406" cy="4909036"/>
          </a:xfrm>
          <a:prstGeom prst="rect">
            <a:avLst/>
          </a:prstGeom>
        </p:spPr>
        <p:txBody>
          <a:bodyPr wrap="square">
            <a:spAutoFit/>
          </a:bodyPr>
          <a:lstStyle/>
          <a:p>
            <a:endParaRPr lang="en-US" sz="2300" b="1" dirty="0">
              <a:latin typeface="Times New Roman" pitchFamily="18" charset="0"/>
              <a:cs typeface="Times New Roman" pitchFamily="18" charset="0"/>
            </a:endParaRPr>
          </a:p>
          <a:p>
            <a:r>
              <a:rPr lang="en-US" sz="2400" b="1" dirty="0">
                <a:latin typeface="Times New Roman" pitchFamily="18" charset="0"/>
                <a:cs typeface="Times New Roman" pitchFamily="18" charset="0"/>
              </a:rPr>
              <a:t>   Table Name: </a:t>
            </a:r>
            <a:r>
              <a:rPr lang="en-IN" sz="2400" b="1" dirty="0">
                <a:latin typeface="Times New Roman" panose="02020603050405020304" pitchFamily="18" charset="0"/>
                <a:ea typeface="Times New Roman" panose="02020603050405020304" pitchFamily="18" charset="0"/>
              </a:rPr>
              <a:t>User Login</a:t>
            </a:r>
            <a:endParaRPr lang="en-US" sz="32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p:txBody>
      </p:sp>
      <p:graphicFrame>
        <p:nvGraphicFramePr>
          <p:cNvPr id="20" name="Content Placeholder 5"/>
          <p:cNvGraphicFramePr>
            <a:graphicFrameLocks/>
          </p:cNvGraphicFramePr>
          <p:nvPr>
            <p:extLst>
              <p:ext uri="{D42A27DB-BD31-4B8C-83A1-F6EECF244321}">
                <p14:modId xmlns:p14="http://schemas.microsoft.com/office/powerpoint/2010/main" val="3213222755"/>
              </p:ext>
            </p:extLst>
          </p:nvPr>
        </p:nvGraphicFramePr>
        <p:xfrm>
          <a:off x="315232" y="1404938"/>
          <a:ext cx="8685855" cy="3150572"/>
        </p:xfrm>
        <a:graphic>
          <a:graphicData uri="http://schemas.openxmlformats.org/drawingml/2006/table">
            <a:tbl>
              <a:tblPr firstRow="1" firstCol="1" bandRow="1">
                <a:tableStyleId>{5C22544A-7EE6-4342-B048-85BDC9FD1C3A}</a:tableStyleId>
              </a:tblPr>
              <a:tblGrid>
                <a:gridCol w="1546172">
                  <a:extLst>
                    <a:ext uri="{9D8B030D-6E8A-4147-A177-3AD203B41FA5}">
                      <a16:colId xmlns="" xmlns:a16="http://schemas.microsoft.com/office/drawing/2014/main" val="20000"/>
                    </a:ext>
                  </a:extLst>
                </a:gridCol>
                <a:gridCol w="1796196">
                  <a:extLst>
                    <a:ext uri="{9D8B030D-6E8A-4147-A177-3AD203B41FA5}">
                      <a16:colId xmlns="" xmlns:a16="http://schemas.microsoft.com/office/drawing/2014/main" val="20001"/>
                    </a:ext>
                  </a:extLst>
                </a:gridCol>
                <a:gridCol w="1295400">
                  <a:extLst>
                    <a:ext uri="{9D8B030D-6E8A-4147-A177-3AD203B41FA5}">
                      <a16:colId xmlns="" xmlns:a16="http://schemas.microsoft.com/office/drawing/2014/main" val="20002"/>
                    </a:ext>
                  </a:extLst>
                </a:gridCol>
                <a:gridCol w="1468125">
                  <a:extLst>
                    <a:ext uri="{9D8B030D-6E8A-4147-A177-3AD203B41FA5}">
                      <a16:colId xmlns="" xmlns:a16="http://schemas.microsoft.com/office/drawing/2014/main" val="20003"/>
                    </a:ext>
                  </a:extLst>
                </a:gridCol>
                <a:gridCol w="2579962">
                  <a:extLst>
                    <a:ext uri="{9D8B030D-6E8A-4147-A177-3AD203B41FA5}">
                      <a16:colId xmlns="" xmlns:a16="http://schemas.microsoft.com/office/drawing/2014/main" val="20004"/>
                    </a:ext>
                  </a:extLst>
                </a:gridCol>
              </a:tblGrid>
              <a:tr h="684046">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Serial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Field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Data Type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Constraints</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622058">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1</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User_Id</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50000"/>
                        </a:lnSpc>
                        <a:spcAft>
                          <a:spcPts val="0"/>
                        </a:spcAft>
                      </a:pPr>
                      <a:r>
                        <a:rPr lang="en-IN" sz="2000" dirty="0" smtClean="0">
                          <a:effectLst/>
                          <a:latin typeface="Times New Roman" pitchFamily="18" charset="0"/>
                          <a:cs typeface="Times New Roman" pitchFamily="18" charset="0"/>
                        </a:rPr>
                        <a:t>Primary Key</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Unique ID for user</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836356">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2</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effectLst/>
                          <a:latin typeface="Times New Roman" pitchFamily="18" charset="0"/>
                          <a:cs typeface="Times New Roman" pitchFamily="18" charset="0"/>
                        </a:rPr>
                        <a:t>User Name</a:t>
                      </a:r>
                      <a:endParaRPr lang="en-IN" sz="200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Username</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1008112">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3</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User Password</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Varchar (255)</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effectLst/>
                          <a:latin typeface="Times New Roman" pitchFamily="18" charset="0"/>
                          <a:cs typeface="Times New Roman" pitchFamily="18" charset="0"/>
                        </a:rPr>
                        <a:t>Hashed password</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bl>
          </a:graphicData>
        </a:graphic>
      </p:graphicFrame>
    </p:spTree>
    <p:extLst>
      <p:ext uri="{BB962C8B-B14F-4D97-AF65-F5344CB8AC3E}">
        <p14:creationId xmlns:p14="http://schemas.microsoft.com/office/powerpoint/2010/main" val="152697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5339923"/>
          </a:xfrm>
          <a:prstGeom prst="rect">
            <a:avLst/>
          </a:prstGeom>
        </p:spPr>
        <p:txBody>
          <a:bodyPr wrap="square">
            <a:spAutoFit/>
          </a:bodyPr>
          <a:lstStyle/>
          <a:p>
            <a:r>
              <a:rPr lang="en-US" sz="2400" b="1" dirty="0">
                <a:latin typeface="Times New Roman" pitchFamily="18" charset="0"/>
                <a:cs typeface="Times New Roman" pitchFamily="18" charset="0"/>
              </a:rPr>
              <a:t>   Table Name: </a:t>
            </a:r>
            <a:r>
              <a:rPr lang="en-IN" sz="2400" b="1" dirty="0">
                <a:latin typeface="Times New Roman" panose="02020603050405020304" pitchFamily="18" charset="0"/>
                <a:ea typeface="Times New Roman" panose="02020603050405020304" pitchFamily="18" charset="0"/>
              </a:rPr>
              <a:t>Profile setting</a:t>
            </a:r>
            <a:endParaRPr lang="en-US" sz="24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Table No: 3. </a:t>
            </a:r>
            <a:r>
              <a:rPr lang="en-IN" dirty="0">
                <a:effectLst/>
                <a:latin typeface="Times New Roman" panose="02020603050405020304" pitchFamily="18" charset="0"/>
                <a:ea typeface="Times New Roman" panose="02020603050405020304" pitchFamily="18" charset="0"/>
              </a:rPr>
              <a:t>Profile Setting</a:t>
            </a:r>
            <a:endParaRPr lang="en-US" b="1" dirty="0">
              <a:latin typeface="Times New Roman" pitchFamily="18" charset="0"/>
              <a:cs typeface="Times New Roman" pitchFamily="18" charset="0"/>
            </a:endParaRPr>
          </a:p>
        </p:txBody>
      </p:sp>
      <p:graphicFrame>
        <p:nvGraphicFramePr>
          <p:cNvPr id="20" name="Content Placeholder 5"/>
          <p:cNvGraphicFramePr>
            <a:graphicFrameLocks/>
          </p:cNvGraphicFramePr>
          <p:nvPr>
            <p:extLst>
              <p:ext uri="{D42A27DB-BD31-4B8C-83A1-F6EECF244321}">
                <p14:modId xmlns:p14="http://schemas.microsoft.com/office/powerpoint/2010/main" val="1490956706"/>
              </p:ext>
            </p:extLst>
          </p:nvPr>
        </p:nvGraphicFramePr>
        <p:xfrm>
          <a:off x="576489" y="1271361"/>
          <a:ext cx="8424936" cy="4571344"/>
        </p:xfrm>
        <a:graphic>
          <a:graphicData uri="http://schemas.openxmlformats.org/drawingml/2006/table">
            <a:tbl>
              <a:tblPr firstRow="1" firstCol="1" bandRow="1">
                <a:tableStyleId>{5C22544A-7EE6-4342-B048-85BDC9FD1C3A}</a:tableStyleId>
              </a:tblPr>
              <a:tblGrid>
                <a:gridCol w="1117600">
                  <a:extLst>
                    <a:ext uri="{9D8B030D-6E8A-4147-A177-3AD203B41FA5}">
                      <a16:colId xmlns="" xmlns:a16="http://schemas.microsoft.com/office/drawing/2014/main" val="20000"/>
                    </a:ext>
                  </a:extLst>
                </a:gridCol>
                <a:gridCol w="1762720">
                  <a:extLst>
                    <a:ext uri="{9D8B030D-6E8A-4147-A177-3AD203B41FA5}">
                      <a16:colId xmlns="" xmlns:a16="http://schemas.microsoft.com/office/drawing/2014/main" val="20001"/>
                    </a:ext>
                  </a:extLst>
                </a:gridCol>
                <a:gridCol w="1605136">
                  <a:extLst>
                    <a:ext uri="{9D8B030D-6E8A-4147-A177-3AD203B41FA5}">
                      <a16:colId xmlns="" xmlns:a16="http://schemas.microsoft.com/office/drawing/2014/main" val="20002"/>
                    </a:ext>
                  </a:extLst>
                </a:gridCol>
                <a:gridCol w="1432744">
                  <a:extLst>
                    <a:ext uri="{9D8B030D-6E8A-4147-A177-3AD203B41FA5}">
                      <a16:colId xmlns="" xmlns:a16="http://schemas.microsoft.com/office/drawing/2014/main" val="20003"/>
                    </a:ext>
                  </a:extLst>
                </a:gridCol>
                <a:gridCol w="2506736">
                  <a:extLst>
                    <a:ext uri="{9D8B030D-6E8A-4147-A177-3AD203B41FA5}">
                      <a16:colId xmlns="" xmlns:a16="http://schemas.microsoft.com/office/drawing/2014/main" val="20004"/>
                    </a:ext>
                  </a:extLst>
                </a:gridCol>
              </a:tblGrid>
              <a:tr h="708977">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Serial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Field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Data Type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Constraints</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382274">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1</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User_Id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Int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50000"/>
                        </a:lnSpc>
                        <a:spcAft>
                          <a:spcPts val="0"/>
                        </a:spcAft>
                      </a:pPr>
                      <a:r>
                        <a:rPr lang="en-IN" sz="2000" dirty="0" smtClean="0">
                          <a:solidFill>
                            <a:schemeClr val="tx1"/>
                          </a:solidFill>
                          <a:effectLst/>
                          <a:latin typeface="Times New Roman" pitchFamily="18" charset="0"/>
                          <a:cs typeface="Times New Roman" pitchFamily="18" charset="0"/>
                        </a:rPr>
                        <a:t>Primary key</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Unique ID for user</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37074">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2</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User Name</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Varchar (100)</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Username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381000">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3</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Contact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Int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User contact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547283">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4</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solidFill>
                            <a:schemeClr val="tx1"/>
                          </a:solidFill>
                          <a:effectLst/>
                          <a:latin typeface="Times New Roman" pitchFamily="18" charset="0"/>
                          <a:cs typeface="Times New Roman" pitchFamily="18" charset="0"/>
                        </a:rPr>
                        <a:t>Address</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Varchar (100)</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Users current address including, pin-code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r h="483973">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5</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Date of Birth </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solidFill>
                            <a:schemeClr val="tx1"/>
                          </a:solidFill>
                          <a:effectLst/>
                          <a:latin typeface="Times New Roman" pitchFamily="18" charset="0"/>
                          <a:cs typeface="Times New Roman" pitchFamily="18" charset="0"/>
                        </a:rPr>
                        <a:t>Date</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use to calculate age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5"/>
                  </a:ext>
                </a:extLst>
              </a:tr>
              <a:tr h="451824">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6</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License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Int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License is use</a:t>
                      </a:r>
                      <a:r>
                        <a:rPr lang="en-US" sz="2000" baseline="0" dirty="0">
                          <a:solidFill>
                            <a:schemeClr val="tx1"/>
                          </a:solidFill>
                          <a:effectLst/>
                          <a:latin typeface="Times New Roman" pitchFamily="18" charset="0"/>
                          <a:ea typeface="Calibri"/>
                          <a:cs typeface="Times New Roman" pitchFamily="18" charset="0"/>
                        </a:rPr>
                        <a:t> </a:t>
                      </a:r>
                      <a:r>
                        <a:rPr lang="en-US" sz="2000" dirty="0">
                          <a:solidFill>
                            <a:schemeClr val="tx1"/>
                          </a:solidFill>
                          <a:effectLst/>
                          <a:latin typeface="Times New Roman" pitchFamily="18" charset="0"/>
                          <a:ea typeface="Calibri"/>
                          <a:cs typeface="Times New Roman" pitchFamily="18" charset="0"/>
                        </a:rPr>
                        <a:t>for</a:t>
                      </a:r>
                      <a:r>
                        <a:rPr lang="en-US" sz="2000" baseline="0" dirty="0">
                          <a:solidFill>
                            <a:schemeClr val="tx1"/>
                          </a:solidFill>
                          <a:effectLst/>
                          <a:latin typeface="Times New Roman" pitchFamily="18" charset="0"/>
                          <a:ea typeface="Calibri"/>
                          <a:cs typeface="Times New Roman" pitchFamily="18" charset="0"/>
                        </a:rPr>
                        <a:t> Proof</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6"/>
                  </a:ext>
                </a:extLst>
              </a:tr>
              <a:tr h="388514">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7</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Aadhar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Int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Aadhar is use to user verification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7"/>
                  </a:ext>
                </a:extLst>
              </a:tr>
            </a:tbl>
          </a:graphicData>
        </a:graphic>
      </p:graphicFrame>
    </p:spTree>
    <p:extLst>
      <p:ext uri="{BB962C8B-B14F-4D97-AF65-F5344CB8AC3E}">
        <p14:creationId xmlns:p14="http://schemas.microsoft.com/office/powerpoint/2010/main" val="28296535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Content Placeholder 3"/>
          <p:cNvGraphicFramePr>
            <a:graphicFrameLocks/>
          </p:cNvGraphicFramePr>
          <p:nvPr>
            <p:extLst>
              <p:ext uri="{D42A27DB-BD31-4B8C-83A1-F6EECF244321}">
                <p14:modId xmlns:p14="http://schemas.microsoft.com/office/powerpoint/2010/main" val="3980916706"/>
              </p:ext>
            </p:extLst>
          </p:nvPr>
        </p:nvGraphicFramePr>
        <p:xfrm>
          <a:off x="503549" y="1295400"/>
          <a:ext cx="8136902" cy="4599959"/>
        </p:xfrm>
        <a:graphic>
          <a:graphicData uri="http://schemas.openxmlformats.org/drawingml/2006/table">
            <a:tbl>
              <a:tblPr firstRow="1" firstCol="1" bandRow="1">
                <a:tableStyleId>{5C22544A-7EE6-4342-B048-85BDC9FD1C3A}</a:tableStyleId>
              </a:tblPr>
              <a:tblGrid>
                <a:gridCol w="1479436">
                  <a:extLst>
                    <a:ext uri="{9D8B030D-6E8A-4147-A177-3AD203B41FA5}">
                      <a16:colId xmlns="" xmlns:a16="http://schemas.microsoft.com/office/drawing/2014/main" val="20000"/>
                    </a:ext>
                  </a:extLst>
                </a:gridCol>
                <a:gridCol w="1479438">
                  <a:extLst>
                    <a:ext uri="{9D8B030D-6E8A-4147-A177-3AD203B41FA5}">
                      <a16:colId xmlns="" xmlns:a16="http://schemas.microsoft.com/office/drawing/2014/main" val="20001"/>
                    </a:ext>
                  </a:extLst>
                </a:gridCol>
                <a:gridCol w="1923268">
                  <a:extLst>
                    <a:ext uri="{9D8B030D-6E8A-4147-A177-3AD203B41FA5}">
                      <a16:colId xmlns="" xmlns:a16="http://schemas.microsoft.com/office/drawing/2014/main" val="20002"/>
                    </a:ext>
                  </a:extLst>
                </a:gridCol>
                <a:gridCol w="1506118">
                  <a:extLst>
                    <a:ext uri="{9D8B030D-6E8A-4147-A177-3AD203B41FA5}">
                      <a16:colId xmlns="" xmlns:a16="http://schemas.microsoft.com/office/drawing/2014/main" val="20003"/>
                    </a:ext>
                  </a:extLst>
                </a:gridCol>
                <a:gridCol w="1748642">
                  <a:extLst>
                    <a:ext uri="{9D8B030D-6E8A-4147-A177-3AD203B41FA5}">
                      <a16:colId xmlns="" xmlns:a16="http://schemas.microsoft.com/office/drawing/2014/main" val="20004"/>
                    </a:ext>
                  </a:extLst>
                </a:gridCol>
              </a:tblGrid>
              <a:tr h="457200">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Serial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Field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Data Type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Constraints</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744239">
                <a:tc>
                  <a:txBody>
                    <a:bodyPr/>
                    <a:lstStyle/>
                    <a:p>
                      <a:pPr algn="l">
                        <a:lnSpc>
                          <a:spcPct val="115000"/>
                        </a:lnSpc>
                        <a:spcAft>
                          <a:spcPts val="1000"/>
                        </a:spcAft>
                      </a:pPr>
                      <a:r>
                        <a:rPr lang="en-IN" sz="2000" dirty="0">
                          <a:solidFill>
                            <a:schemeClr val="tx1"/>
                          </a:solidFill>
                          <a:effectLst/>
                          <a:latin typeface="Times New Roman" pitchFamily="18" charset="0"/>
                          <a:cs typeface="Times New Roman" pitchFamily="18" charset="0"/>
                        </a:rPr>
                        <a:t>1</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Bike_Id</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Int </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Primary Key</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Unique ID for user</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551161">
                <a:tc>
                  <a:txBody>
                    <a:bodyPr/>
                    <a:lstStyle/>
                    <a:p>
                      <a:pPr algn="l">
                        <a:lnSpc>
                          <a:spcPct val="115000"/>
                        </a:lnSpc>
                        <a:spcAft>
                          <a:spcPts val="1000"/>
                        </a:spcAft>
                      </a:pPr>
                      <a:r>
                        <a:rPr lang="en-IN" sz="2000" dirty="0">
                          <a:solidFill>
                            <a:schemeClr val="tx1"/>
                          </a:solidFill>
                          <a:effectLst/>
                          <a:latin typeface="Times New Roman" pitchFamily="18" charset="0"/>
                          <a:cs typeface="Times New Roman" pitchFamily="18" charset="0"/>
                        </a:rPr>
                        <a:t>2</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User name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Username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457200">
                <a:tc>
                  <a:txBody>
                    <a:bodyPr/>
                    <a:lstStyle/>
                    <a:p>
                      <a:pPr algn="l">
                        <a:lnSpc>
                          <a:spcPct val="115000"/>
                        </a:lnSpc>
                        <a:spcAft>
                          <a:spcPts val="1000"/>
                        </a:spcAft>
                      </a:pPr>
                      <a:r>
                        <a:rPr lang="en-IN" sz="2000" dirty="0">
                          <a:solidFill>
                            <a:schemeClr val="tx1"/>
                          </a:solidFill>
                          <a:effectLst/>
                          <a:latin typeface="Times New Roman" pitchFamily="18" charset="0"/>
                          <a:cs typeface="Times New Roman" pitchFamily="18" charset="0"/>
                        </a:rPr>
                        <a:t>3</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Bike name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String</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Bike name identify</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546290">
                <a:tc>
                  <a:txBody>
                    <a:bodyPr/>
                    <a:lstStyle/>
                    <a:p>
                      <a:pPr algn="l">
                        <a:lnSpc>
                          <a:spcPct val="115000"/>
                        </a:lnSpc>
                        <a:spcAft>
                          <a:spcPts val="1000"/>
                        </a:spcAft>
                      </a:pPr>
                      <a:r>
                        <a:rPr lang="en-IN" sz="2000" dirty="0">
                          <a:solidFill>
                            <a:schemeClr val="tx1"/>
                          </a:solidFill>
                          <a:effectLst/>
                          <a:latin typeface="Times New Roman" pitchFamily="18" charset="0"/>
                          <a:cs typeface="Times New Roman" pitchFamily="18" charset="0"/>
                        </a:rPr>
                        <a:t>4</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From date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Date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Start date of the bike rental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r h="559180">
                <a:tc>
                  <a:txBody>
                    <a:bodyPr/>
                    <a:lstStyle/>
                    <a:p>
                      <a:pPr algn="l">
                        <a:lnSpc>
                          <a:spcPct val="115000"/>
                        </a:lnSpc>
                        <a:spcAft>
                          <a:spcPts val="1000"/>
                        </a:spcAft>
                      </a:pPr>
                      <a:r>
                        <a:rPr lang="en-IN" sz="2000" dirty="0">
                          <a:solidFill>
                            <a:schemeClr val="tx1"/>
                          </a:solidFill>
                          <a:effectLst/>
                          <a:latin typeface="Times New Roman" pitchFamily="18" charset="0"/>
                          <a:cs typeface="Times New Roman" pitchFamily="18" charset="0"/>
                        </a:rPr>
                        <a:t>5</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To date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Date</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End date of bike rental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5"/>
                  </a:ext>
                </a:extLst>
              </a:tr>
              <a:tr h="744239">
                <a:tc>
                  <a:txBody>
                    <a:bodyPr/>
                    <a:lstStyle/>
                    <a:p>
                      <a:pPr algn="l">
                        <a:lnSpc>
                          <a:spcPct val="115000"/>
                        </a:lnSpc>
                        <a:spcAft>
                          <a:spcPts val="1000"/>
                        </a:spcAft>
                      </a:pPr>
                      <a:r>
                        <a:rPr lang="en-IN" sz="2000" dirty="0">
                          <a:solidFill>
                            <a:schemeClr val="tx1"/>
                          </a:solidFill>
                          <a:effectLst/>
                          <a:latin typeface="Times New Roman" pitchFamily="18" charset="0"/>
                          <a:cs typeface="Times New Roman" pitchFamily="18" charset="0"/>
                        </a:rPr>
                        <a:t>6</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a:effectLst/>
                          <a:latin typeface="Times New Roman" pitchFamily="18" charset="0"/>
                          <a:cs typeface="Times New Roman" pitchFamily="18" charset="0"/>
                        </a:rPr>
                        <a:t>Status</a:t>
                      </a:r>
                      <a:endParaRPr lang="en-IN" sz="200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String</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1000"/>
                        </a:spcAft>
                      </a:pPr>
                      <a:r>
                        <a:rPr lang="en-IN" sz="2000" dirty="0">
                          <a:effectLst/>
                          <a:latin typeface="Times New Roman" pitchFamily="18" charset="0"/>
                          <a:cs typeface="Times New Roman" pitchFamily="18" charset="0"/>
                        </a:rPr>
                        <a:t>Current status of the booking</a:t>
                      </a:r>
                      <a:endParaRPr lang="en-IN" sz="2000" dirty="0">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6"/>
                  </a:ext>
                </a:extLst>
              </a:tr>
            </a:tbl>
          </a:graphicData>
        </a:graphic>
      </p:graphicFrame>
      <p:sp>
        <p:nvSpPr>
          <p:cNvPr id="10" name="TextBox 9">
            <a:extLst>
              <a:ext uri="{FF2B5EF4-FFF2-40B4-BE49-F238E27FC236}">
                <a16:creationId xmlns="" xmlns:a16="http://schemas.microsoft.com/office/drawing/2014/main" id="{562DCD41-61FA-9B67-BE30-5017457E4098}"/>
              </a:ext>
            </a:extLst>
          </p:cNvPr>
          <p:cNvSpPr txBox="1"/>
          <p:nvPr/>
        </p:nvSpPr>
        <p:spPr>
          <a:xfrm>
            <a:off x="-457200" y="512020"/>
            <a:ext cx="4590288" cy="461665"/>
          </a:xfrm>
          <a:prstGeom prst="rect">
            <a:avLst/>
          </a:prstGeom>
          <a:noFill/>
        </p:spPr>
        <p:txBody>
          <a:bodyPr wrap="square">
            <a:spAutoFit/>
          </a:bodyPr>
          <a:lstStyle/>
          <a:p>
            <a:pPr algn="ctr"/>
            <a:r>
              <a:rPr lang="en-US" sz="2400" b="1" dirty="0">
                <a:latin typeface="Times New Roman" pitchFamily="18" charset="0"/>
                <a:cs typeface="Times New Roman" pitchFamily="18" charset="0"/>
              </a:rPr>
              <a:t>     Table Name:</a:t>
            </a:r>
            <a:r>
              <a:rPr lang="en-IN" sz="2400" b="1" dirty="0">
                <a:effectLst/>
                <a:latin typeface="Times New Roman" panose="02020603050405020304" pitchFamily="18" charset="0"/>
                <a:ea typeface="Times New Roman" panose="02020603050405020304" pitchFamily="18" charset="0"/>
              </a:rPr>
              <a:t>Bike Booking</a:t>
            </a:r>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86295393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Content Placeholder 4"/>
          <p:cNvGraphicFramePr>
            <a:graphicFrameLocks/>
          </p:cNvGraphicFramePr>
          <p:nvPr>
            <p:extLst>
              <p:ext uri="{D42A27DB-BD31-4B8C-83A1-F6EECF244321}">
                <p14:modId xmlns:p14="http://schemas.microsoft.com/office/powerpoint/2010/main" val="3518270442"/>
              </p:ext>
            </p:extLst>
          </p:nvPr>
        </p:nvGraphicFramePr>
        <p:xfrm>
          <a:off x="467545" y="1412776"/>
          <a:ext cx="8208911" cy="2448272"/>
        </p:xfrm>
        <a:graphic>
          <a:graphicData uri="http://schemas.openxmlformats.org/drawingml/2006/table">
            <a:tbl>
              <a:tblPr firstRow="1" firstCol="1" bandRow="1">
                <a:tableStyleId>{5C22544A-7EE6-4342-B048-85BDC9FD1C3A}</a:tableStyleId>
              </a:tblPr>
              <a:tblGrid>
                <a:gridCol w="1768445">
                  <a:extLst>
                    <a:ext uri="{9D8B030D-6E8A-4147-A177-3AD203B41FA5}">
                      <a16:colId xmlns="" xmlns:a16="http://schemas.microsoft.com/office/drawing/2014/main" val="20000"/>
                    </a:ext>
                  </a:extLst>
                </a:gridCol>
                <a:gridCol w="1449105">
                  <a:extLst>
                    <a:ext uri="{9D8B030D-6E8A-4147-A177-3AD203B41FA5}">
                      <a16:colId xmlns="" xmlns:a16="http://schemas.microsoft.com/office/drawing/2014/main" val="20001"/>
                    </a:ext>
                  </a:extLst>
                </a:gridCol>
                <a:gridCol w="1645783">
                  <a:extLst>
                    <a:ext uri="{9D8B030D-6E8A-4147-A177-3AD203B41FA5}">
                      <a16:colId xmlns="" xmlns:a16="http://schemas.microsoft.com/office/drawing/2014/main" val="20002"/>
                    </a:ext>
                  </a:extLst>
                </a:gridCol>
                <a:gridCol w="1450922">
                  <a:extLst>
                    <a:ext uri="{9D8B030D-6E8A-4147-A177-3AD203B41FA5}">
                      <a16:colId xmlns="" xmlns:a16="http://schemas.microsoft.com/office/drawing/2014/main" val="20003"/>
                    </a:ext>
                  </a:extLst>
                </a:gridCol>
                <a:gridCol w="1894656">
                  <a:extLst>
                    <a:ext uri="{9D8B030D-6E8A-4147-A177-3AD203B41FA5}">
                      <a16:colId xmlns="" xmlns:a16="http://schemas.microsoft.com/office/drawing/2014/main" val="20004"/>
                    </a:ext>
                  </a:extLst>
                </a:gridCol>
              </a:tblGrid>
              <a:tr h="720080">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Serial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Field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15000"/>
                        </a:lnSpc>
                        <a:spcAft>
                          <a:spcPts val="0"/>
                        </a:spcAft>
                      </a:pPr>
                      <a:r>
                        <a:rPr lang="en-IN" sz="2000">
                          <a:solidFill>
                            <a:schemeClr val="tx1"/>
                          </a:solidFill>
                          <a:effectLst/>
                          <a:latin typeface="Times New Roman" pitchFamily="18" charset="0"/>
                          <a:cs typeface="Times New Roman" pitchFamily="18" charset="0"/>
                        </a:rPr>
                        <a:t>Data Type</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15000"/>
                        </a:lnSpc>
                        <a:spcAft>
                          <a:spcPts val="0"/>
                        </a:spcAft>
                      </a:pPr>
                      <a:r>
                        <a:rPr lang="en-IN" sz="2000">
                          <a:solidFill>
                            <a:schemeClr val="tx1"/>
                          </a:solidFill>
                          <a:effectLst/>
                          <a:latin typeface="Times New Roman" pitchFamily="18" charset="0"/>
                          <a:cs typeface="Times New Roman" pitchFamily="18" charset="0"/>
                        </a:rPr>
                        <a:t>Constraints</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0"/>
                  </a:ext>
                </a:extLst>
              </a:tr>
              <a:tr h="864096">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1</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ct val="115000"/>
                        </a:lnSpc>
                        <a:spcAft>
                          <a:spcPts val="0"/>
                        </a:spcAft>
                      </a:pPr>
                      <a:r>
                        <a:rPr lang="en-IN" sz="2000" dirty="0">
                          <a:effectLst/>
                          <a:latin typeface="Times New Roman" pitchFamily="18" charset="0"/>
                          <a:cs typeface="Times New Roman" pitchFamily="18" charset="0"/>
                        </a:rPr>
                        <a:t>Username</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ct val="115000"/>
                        </a:lnSpc>
                        <a:spcAft>
                          <a:spcPts val="0"/>
                        </a:spcAft>
                      </a:pPr>
                      <a:r>
                        <a:rPr lang="en-IN" sz="2000" dirty="0">
                          <a:effectLst/>
                          <a:latin typeface="Times New Roman" pitchFamily="18" charset="0"/>
                          <a:cs typeface="Times New Roman" pitchFamily="18" charset="0"/>
                        </a:rPr>
                        <a:t>Varchar(100)</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ct val="115000"/>
                        </a:lnSpc>
                        <a:spcAft>
                          <a:spcPts val="0"/>
                        </a:spcAft>
                      </a:pPr>
                      <a:r>
                        <a:rPr lang="en-IN" sz="2000">
                          <a:effectLst/>
                          <a:latin typeface="Times New Roman" pitchFamily="18" charset="0"/>
                          <a:cs typeface="Times New Roman" pitchFamily="18" charset="0"/>
                        </a:rPr>
                        <a:t>username</a:t>
                      </a:r>
                      <a:endParaRPr lang="en-IN" sz="200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1"/>
                  </a:ext>
                </a:extLst>
              </a:tr>
              <a:tr h="864096">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2</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ct val="115000"/>
                        </a:lnSpc>
                        <a:spcAft>
                          <a:spcPts val="0"/>
                        </a:spcAft>
                      </a:pPr>
                      <a:r>
                        <a:rPr lang="en-IN" sz="2000" dirty="0">
                          <a:effectLst/>
                          <a:latin typeface="Times New Roman" pitchFamily="18" charset="0"/>
                          <a:cs typeface="Times New Roman" pitchFamily="18" charset="0"/>
                        </a:rPr>
                        <a:t>Feedback</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ct val="115000"/>
                        </a:lnSpc>
                        <a:spcAft>
                          <a:spcPts val="0"/>
                        </a:spcAft>
                      </a:pPr>
                      <a:r>
                        <a:rPr lang="en-IN" sz="2000">
                          <a:effectLst/>
                          <a:latin typeface="Times New Roman" pitchFamily="18" charset="0"/>
                          <a:cs typeface="Times New Roman" pitchFamily="18" charset="0"/>
                        </a:rPr>
                        <a:t>Text</a:t>
                      </a:r>
                      <a:endParaRPr lang="en-IN" sz="200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nSpc>
                          <a:spcPct val="115000"/>
                        </a:lnSpc>
                        <a:spcAft>
                          <a:spcPts val="0"/>
                        </a:spcAft>
                      </a:pPr>
                      <a:r>
                        <a:rPr lang="en-IN" sz="2000" dirty="0">
                          <a:effectLst/>
                          <a:latin typeface="Times New Roman" pitchFamily="18" charset="0"/>
                          <a:cs typeface="Times New Roman" pitchFamily="18" charset="0"/>
                        </a:rPr>
                        <a:t>User</a:t>
                      </a:r>
                      <a:r>
                        <a:rPr lang="en-IN" sz="2000" baseline="0" dirty="0">
                          <a:effectLst/>
                          <a:latin typeface="Times New Roman" pitchFamily="18" charset="0"/>
                          <a:cs typeface="Times New Roman" pitchFamily="18" charset="0"/>
                        </a:rPr>
                        <a:t> Review</a:t>
                      </a:r>
                      <a:endParaRPr lang="en-IN" sz="2000" dirty="0">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 xmlns:a16="http://schemas.microsoft.com/office/drawing/2014/main" val="10002"/>
                  </a:ext>
                </a:extLst>
              </a:tr>
            </a:tbl>
          </a:graphicData>
        </a:graphic>
      </p:graphicFrame>
      <p:sp>
        <p:nvSpPr>
          <p:cNvPr id="10" name="TextBox 9">
            <a:extLst>
              <a:ext uri="{FF2B5EF4-FFF2-40B4-BE49-F238E27FC236}">
                <a16:creationId xmlns="" xmlns:a16="http://schemas.microsoft.com/office/drawing/2014/main" id="{562DCD41-61FA-9B67-BE30-5017457E4098}"/>
              </a:ext>
            </a:extLst>
          </p:cNvPr>
          <p:cNvSpPr txBox="1"/>
          <p:nvPr/>
        </p:nvSpPr>
        <p:spPr>
          <a:xfrm>
            <a:off x="-228600" y="685800"/>
            <a:ext cx="4590288" cy="517065"/>
          </a:xfrm>
          <a:prstGeom prst="rect">
            <a:avLst/>
          </a:prstGeom>
          <a:noFill/>
        </p:spPr>
        <p:txBody>
          <a:bodyPr wrap="square">
            <a:spAutoFit/>
          </a:bodyPr>
          <a:lstStyle/>
          <a:p>
            <a:pPr>
              <a:lnSpc>
                <a:spcPct val="115000"/>
              </a:lnSpc>
              <a:spcAft>
                <a:spcPts val="0"/>
              </a:spcAft>
            </a:pPr>
            <a:r>
              <a:rPr lang="en-US" dirty="0">
                <a:latin typeface="Times New Roman" pitchFamily="18" charset="0"/>
                <a:cs typeface="Times New Roman" pitchFamily="18" charset="0"/>
              </a:rPr>
              <a:t>             </a:t>
            </a:r>
            <a:r>
              <a:rPr lang="en-US" sz="2400" b="1" dirty="0">
                <a:latin typeface="Times New Roman" pitchFamily="18" charset="0"/>
                <a:cs typeface="Times New Roman" pitchFamily="18" charset="0"/>
              </a:rPr>
              <a:t>Table Name 5.</a:t>
            </a:r>
            <a:r>
              <a:rPr lang="en-IN" sz="2400" b="1" dirty="0">
                <a:latin typeface="Times New Roman" pitchFamily="18" charset="0"/>
                <a:cs typeface="Times New Roman" pitchFamily="18" charset="0"/>
              </a:rPr>
              <a:t> </a:t>
            </a:r>
            <a:r>
              <a:rPr lang="en-IN" sz="2400" b="1" dirty="0" smtClean="0">
                <a:latin typeface="Times New Roman" pitchFamily="18" charset="0"/>
                <a:cs typeface="Times New Roman" pitchFamily="18" charset="0"/>
              </a:rPr>
              <a:t>Feedback</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88786980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Table 7"/>
          <p:cNvGraphicFramePr>
            <a:graphicFrameLocks noGrp="1"/>
          </p:cNvGraphicFramePr>
          <p:nvPr>
            <p:extLst>
              <p:ext uri="{D42A27DB-BD31-4B8C-83A1-F6EECF244321}">
                <p14:modId xmlns:p14="http://schemas.microsoft.com/office/powerpoint/2010/main" val="1916499222"/>
              </p:ext>
            </p:extLst>
          </p:nvPr>
        </p:nvGraphicFramePr>
        <p:xfrm>
          <a:off x="533400" y="1524000"/>
          <a:ext cx="8064897" cy="2792251"/>
        </p:xfrm>
        <a:graphic>
          <a:graphicData uri="http://schemas.openxmlformats.org/drawingml/2006/table">
            <a:tbl>
              <a:tblPr firstRow="1" firstCol="1" bandRow="1">
                <a:tableStyleId>{5C22544A-7EE6-4342-B048-85BDC9FD1C3A}</a:tableStyleId>
              </a:tblPr>
              <a:tblGrid>
                <a:gridCol w="1224136">
                  <a:extLst>
                    <a:ext uri="{9D8B030D-6E8A-4147-A177-3AD203B41FA5}">
                      <a16:colId xmlns="" xmlns:a16="http://schemas.microsoft.com/office/drawing/2014/main" val="20000"/>
                    </a:ext>
                  </a:extLst>
                </a:gridCol>
                <a:gridCol w="2016224">
                  <a:extLst>
                    <a:ext uri="{9D8B030D-6E8A-4147-A177-3AD203B41FA5}">
                      <a16:colId xmlns="" xmlns:a16="http://schemas.microsoft.com/office/drawing/2014/main" val="20001"/>
                    </a:ext>
                  </a:extLst>
                </a:gridCol>
                <a:gridCol w="1769652">
                  <a:extLst>
                    <a:ext uri="{9D8B030D-6E8A-4147-A177-3AD203B41FA5}">
                      <a16:colId xmlns="" xmlns:a16="http://schemas.microsoft.com/office/drawing/2014/main" val="20002"/>
                    </a:ext>
                  </a:extLst>
                </a:gridCol>
                <a:gridCol w="1527443">
                  <a:extLst>
                    <a:ext uri="{9D8B030D-6E8A-4147-A177-3AD203B41FA5}">
                      <a16:colId xmlns="" xmlns:a16="http://schemas.microsoft.com/office/drawing/2014/main" val="20003"/>
                    </a:ext>
                  </a:extLst>
                </a:gridCol>
                <a:gridCol w="1527442">
                  <a:extLst>
                    <a:ext uri="{9D8B030D-6E8A-4147-A177-3AD203B41FA5}">
                      <a16:colId xmlns="" xmlns:a16="http://schemas.microsoft.com/office/drawing/2014/main" val="20004"/>
                    </a:ext>
                  </a:extLst>
                </a:gridCol>
              </a:tblGrid>
              <a:tr h="661051">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Serial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Field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Data Type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a:solidFill>
                            <a:schemeClr val="tx1"/>
                          </a:solidFill>
                          <a:effectLst/>
                          <a:latin typeface="Times New Roman" pitchFamily="18" charset="0"/>
                          <a:cs typeface="Times New Roman" pitchFamily="18" charset="0"/>
                        </a:rPr>
                        <a:t>Constraints</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100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635093">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1</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Admin Id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Int </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Primary Key</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Unique ID for admin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715080">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2</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Admin </a:t>
                      </a:r>
                      <a:r>
                        <a:rPr lang="en-IN" sz="2000" dirty="0" smtClean="0">
                          <a:solidFill>
                            <a:schemeClr val="tx1"/>
                          </a:solidFill>
                          <a:effectLst/>
                          <a:latin typeface="Times New Roman" pitchFamily="18" charset="0"/>
                          <a:cs typeface="Times New Roman" pitchFamily="18" charset="0"/>
                        </a:rPr>
                        <a:t>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Varchar(100)</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Admin username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715080">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3</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Admin Password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err="1">
                          <a:solidFill>
                            <a:schemeClr val="tx1"/>
                          </a:solidFill>
                          <a:effectLst/>
                          <a:latin typeface="Times New Roman" pitchFamily="18" charset="0"/>
                          <a:cs typeface="Times New Roman" pitchFamily="18" charset="0"/>
                        </a:rPr>
                        <a:t>Varchar</a:t>
                      </a:r>
                      <a:r>
                        <a:rPr lang="en-IN" sz="2000" dirty="0">
                          <a:solidFill>
                            <a:schemeClr val="tx1"/>
                          </a:solidFill>
                          <a:effectLst/>
                          <a:latin typeface="Times New Roman" pitchFamily="18" charset="0"/>
                          <a:cs typeface="Times New Roman" pitchFamily="18" charset="0"/>
                        </a:rPr>
                        <a:t>(255)</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Hashed password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bl>
          </a:graphicData>
        </a:graphic>
      </p:graphicFrame>
      <p:sp>
        <p:nvSpPr>
          <p:cNvPr id="10" name="TextBox 9">
            <a:extLst>
              <a:ext uri="{FF2B5EF4-FFF2-40B4-BE49-F238E27FC236}">
                <a16:creationId xmlns="" xmlns:a16="http://schemas.microsoft.com/office/drawing/2014/main" id="{562DCD41-61FA-9B67-BE30-5017457E4098}"/>
              </a:ext>
            </a:extLst>
          </p:cNvPr>
          <p:cNvSpPr txBox="1"/>
          <p:nvPr/>
        </p:nvSpPr>
        <p:spPr>
          <a:xfrm>
            <a:off x="0" y="609600"/>
            <a:ext cx="4590288" cy="517065"/>
          </a:xfrm>
          <a:prstGeom prst="rect">
            <a:avLst/>
          </a:prstGeom>
          <a:noFill/>
        </p:spPr>
        <p:txBody>
          <a:bodyPr wrap="square">
            <a:spAutoFit/>
          </a:bodyPr>
          <a:lstStyle/>
          <a:p>
            <a:pPr algn="ctr">
              <a:lnSpc>
                <a:spcPct val="115000"/>
              </a:lnSpc>
              <a:spcAft>
                <a:spcPts val="0"/>
              </a:spcAft>
            </a:pPr>
            <a:r>
              <a:rPr lang="en-US" sz="2400" b="1" dirty="0">
                <a:latin typeface="Times New Roman" pitchFamily="18" charset="0"/>
                <a:cs typeface="Times New Roman" pitchFamily="18" charset="0"/>
              </a:rPr>
              <a:t>Table Name: Admin Login</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36418335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Content Placeholder 3"/>
          <p:cNvGraphicFramePr>
            <a:graphicFrameLocks/>
          </p:cNvGraphicFramePr>
          <p:nvPr>
            <p:extLst>
              <p:ext uri="{D42A27DB-BD31-4B8C-83A1-F6EECF244321}">
                <p14:modId xmlns:p14="http://schemas.microsoft.com/office/powerpoint/2010/main" val="143909877"/>
              </p:ext>
            </p:extLst>
          </p:nvPr>
        </p:nvGraphicFramePr>
        <p:xfrm>
          <a:off x="396302" y="1295401"/>
          <a:ext cx="8352160" cy="4653879"/>
        </p:xfrm>
        <a:graphic>
          <a:graphicData uri="http://schemas.openxmlformats.org/drawingml/2006/table">
            <a:tbl>
              <a:tblPr firstRow="1" firstCol="1" bandRow="1">
                <a:tableStyleId>{5C22544A-7EE6-4342-B048-85BDC9FD1C3A}</a:tableStyleId>
              </a:tblPr>
              <a:tblGrid>
                <a:gridCol w="1127698">
                  <a:extLst>
                    <a:ext uri="{9D8B030D-6E8A-4147-A177-3AD203B41FA5}">
                      <a16:colId xmlns="" xmlns:a16="http://schemas.microsoft.com/office/drawing/2014/main" val="20000"/>
                    </a:ext>
                  </a:extLst>
                </a:gridCol>
                <a:gridCol w="1447800">
                  <a:extLst>
                    <a:ext uri="{9D8B030D-6E8A-4147-A177-3AD203B41FA5}">
                      <a16:colId xmlns="" xmlns:a16="http://schemas.microsoft.com/office/drawing/2014/main" val="20001"/>
                    </a:ext>
                  </a:extLst>
                </a:gridCol>
                <a:gridCol w="1600200">
                  <a:extLst>
                    <a:ext uri="{9D8B030D-6E8A-4147-A177-3AD203B41FA5}">
                      <a16:colId xmlns="" xmlns:a16="http://schemas.microsoft.com/office/drawing/2014/main" val="20002"/>
                    </a:ext>
                  </a:extLst>
                </a:gridCol>
                <a:gridCol w="1524000">
                  <a:extLst>
                    <a:ext uri="{9D8B030D-6E8A-4147-A177-3AD203B41FA5}">
                      <a16:colId xmlns="" xmlns:a16="http://schemas.microsoft.com/office/drawing/2014/main" val="20003"/>
                    </a:ext>
                  </a:extLst>
                </a:gridCol>
                <a:gridCol w="2652462">
                  <a:extLst>
                    <a:ext uri="{9D8B030D-6E8A-4147-A177-3AD203B41FA5}">
                      <a16:colId xmlns="" xmlns:a16="http://schemas.microsoft.com/office/drawing/2014/main" val="20004"/>
                    </a:ext>
                  </a:extLst>
                </a:gridCol>
              </a:tblGrid>
              <a:tr h="702179">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Serial no</a:t>
                      </a:r>
                      <a:r>
                        <a:rPr lang="en-IN" sz="2000" dirty="0" smtClean="0">
                          <a:solidFill>
                            <a:schemeClr val="tx1"/>
                          </a:solidFill>
                          <a:effectLst/>
                          <a:latin typeface="Times New Roman" pitchFamily="18" charset="0"/>
                          <a:cs typeface="Times New Roman" pitchFamily="18" charset="0"/>
                        </a:rPr>
                        <a:t>: </a:t>
                      </a:r>
                      <a:endParaRPr lang="en-IN" sz="2000" dirty="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a:solidFill>
                            <a:schemeClr val="tx1"/>
                          </a:solidFill>
                          <a:effectLst/>
                          <a:latin typeface="Times New Roman" pitchFamily="18" charset="0"/>
                          <a:cs typeface="Times New Roman" pitchFamily="18" charset="0"/>
                        </a:rPr>
                        <a:t>Field Name</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Data Type</a:t>
                      </a:r>
                      <a:endParaRPr lang="en-IN" sz="2000" dirty="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a:solidFill>
                            <a:schemeClr val="tx1"/>
                          </a:solidFill>
                          <a:effectLst/>
                          <a:latin typeface="Times New Roman" pitchFamily="18" charset="0"/>
                          <a:cs typeface="Times New Roman" pitchFamily="18" charset="0"/>
                        </a:rPr>
                        <a:t>Constraints</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351090">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1</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err="1">
                          <a:solidFill>
                            <a:schemeClr val="tx1"/>
                          </a:solidFill>
                          <a:effectLst/>
                          <a:latin typeface="Times New Roman" pitchFamily="18" charset="0"/>
                          <a:cs typeface="Times New Roman" pitchFamily="18" charset="0"/>
                        </a:rPr>
                        <a:t>Bike_id</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Int </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smtClean="0">
                          <a:solidFill>
                            <a:schemeClr val="tx1"/>
                          </a:solidFill>
                          <a:effectLst/>
                          <a:latin typeface="Times New Roman" pitchFamily="18" charset="0"/>
                          <a:cs typeface="Times New Roman" pitchFamily="18" charset="0"/>
                        </a:rPr>
                        <a:t>Primary Key</a:t>
                      </a:r>
                      <a:endParaRPr lang="en-IN" sz="2000" dirty="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Unique bike ID</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533483">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2</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Bike Title</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Varchar (150)</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Bike model name</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504875">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3</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Bike Brand</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err="1">
                          <a:solidFill>
                            <a:schemeClr val="tx1"/>
                          </a:solidFill>
                          <a:effectLst/>
                          <a:latin typeface="Times New Roman" pitchFamily="18" charset="0"/>
                          <a:ea typeface="+mn-ea"/>
                          <a:cs typeface="Times New Roman" pitchFamily="18" charset="0"/>
                        </a:rPr>
                        <a:t>Varchar</a:t>
                      </a:r>
                      <a:r>
                        <a:rPr lang="en-US" sz="2000" dirty="0">
                          <a:solidFill>
                            <a:schemeClr val="tx1"/>
                          </a:solidFill>
                          <a:effectLst/>
                          <a:latin typeface="Times New Roman" pitchFamily="18" charset="0"/>
                          <a:ea typeface="+mn-ea"/>
                          <a:cs typeface="Times New Roman" pitchFamily="18" charset="0"/>
                        </a:rPr>
                        <a:t>(150)</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Associated brand</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702179">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4</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Price Per Day</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Decimal </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Rental price per day (₹ INR)</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r h="527036">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5</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Fuel Type</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Varchar (50)</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Petrol/Diesel/CNG</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5"/>
                  </a:ext>
                </a:extLst>
              </a:tr>
              <a:tr h="527036">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6</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Model Year</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Year</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Manufacturing year</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6"/>
                  </a:ext>
                </a:extLst>
              </a:tr>
              <a:tr h="351090">
                <a:tc>
                  <a:txBody>
                    <a:bodyPr/>
                    <a:lstStyle/>
                    <a:p>
                      <a:pPr algn="l">
                        <a:lnSpc>
                          <a:spcPct val="115000"/>
                        </a:lnSpc>
                        <a:spcAft>
                          <a:spcPts val="0"/>
                        </a:spcAft>
                      </a:pPr>
                      <a:r>
                        <a:rPr lang="en-US" sz="2000" dirty="0">
                          <a:solidFill>
                            <a:schemeClr val="tx1"/>
                          </a:solidFill>
                          <a:effectLst/>
                          <a:latin typeface="Times New Roman" pitchFamily="18" charset="0"/>
                          <a:ea typeface="+mn-ea"/>
                          <a:cs typeface="Times New Roman" pitchFamily="18" charset="0"/>
                        </a:rPr>
                        <a:t>7</a:t>
                      </a:r>
                      <a:endParaRPr lang="en-IN" sz="2000" dirty="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Vimage1</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Varchar(225)</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Image file name</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7"/>
                  </a:ext>
                </a:extLst>
              </a:tr>
              <a:tr h="454911">
                <a:tc>
                  <a:txBody>
                    <a:bodyPr/>
                    <a:lstStyle/>
                    <a:p>
                      <a:pPr algn="l">
                        <a:lnSpc>
                          <a:spcPct val="115000"/>
                        </a:lnSpc>
                        <a:spcAft>
                          <a:spcPts val="0"/>
                        </a:spcAft>
                      </a:pPr>
                      <a:r>
                        <a:rPr lang="en-US" sz="2000" dirty="0">
                          <a:solidFill>
                            <a:schemeClr val="tx1"/>
                          </a:solidFill>
                          <a:effectLst/>
                          <a:latin typeface="Times New Roman" pitchFamily="18" charset="0"/>
                          <a:ea typeface="+mn-ea"/>
                          <a:cs typeface="Times New Roman" pitchFamily="18" charset="0"/>
                        </a:rPr>
                        <a:t>8</a:t>
                      </a:r>
                      <a:endParaRPr lang="en-IN" sz="2000" dirty="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Description</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a:solidFill>
                            <a:schemeClr val="tx1"/>
                          </a:solidFill>
                          <a:effectLst/>
                          <a:latin typeface="Times New Roman" pitchFamily="18" charset="0"/>
                          <a:cs typeface="Times New Roman" pitchFamily="18" charset="0"/>
                        </a:rPr>
                        <a:t>Text</a:t>
                      </a:r>
                      <a:endParaRPr lang="en-IN" sz="200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82487" marR="8248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IN" sz="2000" dirty="0">
                          <a:solidFill>
                            <a:schemeClr val="tx1"/>
                          </a:solidFill>
                          <a:effectLst/>
                          <a:latin typeface="Times New Roman" pitchFamily="18" charset="0"/>
                          <a:cs typeface="Times New Roman" pitchFamily="18" charset="0"/>
                        </a:rPr>
                        <a:t>Bike details</a:t>
                      </a:r>
                      <a:endParaRPr lang="en-IN" sz="2000" dirty="0">
                        <a:solidFill>
                          <a:schemeClr val="tx1"/>
                        </a:solidFill>
                        <a:effectLst/>
                        <a:latin typeface="Times New Roman" pitchFamily="18" charset="0"/>
                        <a:ea typeface="Calibri"/>
                        <a:cs typeface="Times New Roman" pitchFamily="18" charset="0"/>
                      </a:endParaRPr>
                    </a:p>
                  </a:txBody>
                  <a:tcPr marL="82487" marR="8248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8"/>
                  </a:ext>
                </a:extLst>
              </a:tr>
            </a:tbl>
          </a:graphicData>
        </a:graphic>
      </p:graphicFrame>
      <p:sp>
        <p:nvSpPr>
          <p:cNvPr id="10" name="TextBox 9">
            <a:extLst>
              <a:ext uri="{FF2B5EF4-FFF2-40B4-BE49-F238E27FC236}">
                <a16:creationId xmlns="" xmlns:a16="http://schemas.microsoft.com/office/drawing/2014/main" id="{562DCD41-61FA-9B67-BE30-5017457E4098}"/>
              </a:ext>
            </a:extLst>
          </p:cNvPr>
          <p:cNvSpPr txBox="1"/>
          <p:nvPr/>
        </p:nvSpPr>
        <p:spPr>
          <a:xfrm>
            <a:off x="396301" y="533399"/>
            <a:ext cx="4590288" cy="517065"/>
          </a:xfrm>
          <a:prstGeom prst="rect">
            <a:avLst/>
          </a:prstGeom>
          <a:noFill/>
        </p:spPr>
        <p:txBody>
          <a:bodyPr wrap="square">
            <a:spAutoFit/>
          </a:bodyPr>
          <a:lstStyle/>
          <a:p>
            <a:pPr algn="ctr">
              <a:lnSpc>
                <a:spcPct val="115000"/>
              </a:lnSpc>
              <a:spcAft>
                <a:spcPts val="0"/>
              </a:spcAft>
            </a:pPr>
            <a:r>
              <a:rPr lang="en-US" sz="2400" b="1" dirty="0">
                <a:latin typeface="Times New Roman" pitchFamily="18" charset="0"/>
                <a:cs typeface="Times New Roman" pitchFamily="18" charset="0"/>
              </a:rPr>
              <a:t>Table Name:</a:t>
            </a:r>
            <a:r>
              <a:rPr lang="en-IN" sz="2400" b="1" dirty="0">
                <a:latin typeface="Times New Roman" pitchFamily="18" charset="0"/>
                <a:cs typeface="Times New Roman" pitchFamily="18" charset="0"/>
              </a:rPr>
              <a:t>Bike Update table</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21440463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Content Placeholder 3"/>
          <p:cNvGraphicFramePr>
            <a:graphicFrameLocks/>
          </p:cNvGraphicFramePr>
          <p:nvPr>
            <p:extLst>
              <p:ext uri="{D42A27DB-BD31-4B8C-83A1-F6EECF244321}">
                <p14:modId xmlns:p14="http://schemas.microsoft.com/office/powerpoint/2010/main" val="3041895702"/>
              </p:ext>
            </p:extLst>
          </p:nvPr>
        </p:nvGraphicFramePr>
        <p:xfrm>
          <a:off x="596900" y="1447800"/>
          <a:ext cx="7992888" cy="4293670"/>
        </p:xfrm>
        <a:graphic>
          <a:graphicData uri="http://schemas.openxmlformats.org/drawingml/2006/table">
            <a:tbl>
              <a:tblPr firstRow="1" firstCol="1" bandRow="1">
                <a:tableStyleId>{5C22544A-7EE6-4342-B048-85BDC9FD1C3A}</a:tableStyleId>
              </a:tblPr>
              <a:tblGrid>
                <a:gridCol w="1191986">
                  <a:extLst>
                    <a:ext uri="{9D8B030D-6E8A-4147-A177-3AD203B41FA5}">
                      <a16:colId xmlns="" xmlns:a16="http://schemas.microsoft.com/office/drawing/2014/main" val="20000"/>
                    </a:ext>
                  </a:extLst>
                </a:gridCol>
                <a:gridCol w="1487714">
                  <a:extLst>
                    <a:ext uri="{9D8B030D-6E8A-4147-A177-3AD203B41FA5}">
                      <a16:colId xmlns="" xmlns:a16="http://schemas.microsoft.com/office/drawing/2014/main" val="20001"/>
                    </a:ext>
                  </a:extLst>
                </a:gridCol>
                <a:gridCol w="1752600">
                  <a:extLst>
                    <a:ext uri="{9D8B030D-6E8A-4147-A177-3AD203B41FA5}">
                      <a16:colId xmlns="" xmlns:a16="http://schemas.microsoft.com/office/drawing/2014/main" val="20002"/>
                    </a:ext>
                  </a:extLst>
                </a:gridCol>
                <a:gridCol w="1407886">
                  <a:extLst>
                    <a:ext uri="{9D8B030D-6E8A-4147-A177-3AD203B41FA5}">
                      <a16:colId xmlns="" xmlns:a16="http://schemas.microsoft.com/office/drawing/2014/main" val="20003"/>
                    </a:ext>
                  </a:extLst>
                </a:gridCol>
                <a:gridCol w="2152702">
                  <a:extLst>
                    <a:ext uri="{9D8B030D-6E8A-4147-A177-3AD203B41FA5}">
                      <a16:colId xmlns="" xmlns:a16="http://schemas.microsoft.com/office/drawing/2014/main" val="20004"/>
                    </a:ext>
                  </a:extLst>
                </a:gridCol>
              </a:tblGrid>
              <a:tr h="694451">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Serial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Field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Data Type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Constraints</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152400">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1</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User_Id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Int </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Primary</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Unique user ID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32048">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2</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Full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Varchar (150)</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User's full name</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333667">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3</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Email Id</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Varchar (150)</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User email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363011">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4</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Password</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Varchar (255)</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Hashed password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r h="275856">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5</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Contact No</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Varchar (225)</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Mobile number</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5"/>
                  </a:ext>
                </a:extLst>
              </a:tr>
              <a:tr h="372810">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6</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License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Int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License is use</a:t>
                      </a:r>
                      <a:r>
                        <a:rPr lang="en-US" sz="2000" baseline="0" dirty="0">
                          <a:solidFill>
                            <a:schemeClr val="tx1"/>
                          </a:solidFill>
                          <a:effectLst/>
                          <a:latin typeface="Times New Roman" pitchFamily="18" charset="0"/>
                          <a:ea typeface="Calibri"/>
                          <a:cs typeface="Times New Roman" pitchFamily="18" charset="0"/>
                        </a:rPr>
                        <a:t> </a:t>
                      </a:r>
                      <a:r>
                        <a:rPr lang="en-US" sz="2000" dirty="0">
                          <a:solidFill>
                            <a:schemeClr val="tx1"/>
                          </a:solidFill>
                          <a:effectLst/>
                          <a:latin typeface="Times New Roman" pitchFamily="18" charset="0"/>
                          <a:ea typeface="Calibri"/>
                          <a:cs typeface="Times New Roman" pitchFamily="18" charset="0"/>
                        </a:rPr>
                        <a:t>for</a:t>
                      </a:r>
                      <a:r>
                        <a:rPr lang="en-US" sz="2000" baseline="0" dirty="0">
                          <a:solidFill>
                            <a:schemeClr val="tx1"/>
                          </a:solidFill>
                          <a:effectLst/>
                          <a:latin typeface="Times New Roman" pitchFamily="18" charset="0"/>
                          <a:ea typeface="Calibri"/>
                          <a:cs typeface="Times New Roman" pitchFamily="18" charset="0"/>
                        </a:rPr>
                        <a:t> Proof</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6"/>
                  </a:ext>
                </a:extLst>
              </a:tr>
              <a:tr h="461900">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7</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Aadhar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Int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Aadhar is use to verification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7"/>
                  </a:ext>
                </a:extLst>
              </a:tr>
              <a:tr h="235396">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6</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err="1">
                          <a:solidFill>
                            <a:schemeClr val="tx1"/>
                          </a:solidFill>
                          <a:effectLst/>
                          <a:latin typeface="Times New Roman" pitchFamily="18" charset="0"/>
                          <a:cs typeface="Times New Roman" pitchFamily="18" charset="0"/>
                        </a:rPr>
                        <a:t>Reg</a:t>
                      </a:r>
                      <a:r>
                        <a:rPr lang="en-IN" sz="2000" dirty="0">
                          <a:solidFill>
                            <a:schemeClr val="tx1"/>
                          </a:solidFill>
                          <a:effectLst/>
                          <a:latin typeface="Times New Roman" pitchFamily="18" charset="0"/>
                          <a:cs typeface="Times New Roman" pitchFamily="18" charset="0"/>
                        </a:rPr>
                        <a:t> Date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Registration date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8"/>
                  </a:ext>
                </a:extLst>
              </a:tr>
            </a:tbl>
          </a:graphicData>
        </a:graphic>
      </p:graphicFrame>
      <p:sp>
        <p:nvSpPr>
          <p:cNvPr id="10" name="TextBox 9">
            <a:extLst>
              <a:ext uri="{FF2B5EF4-FFF2-40B4-BE49-F238E27FC236}">
                <a16:creationId xmlns="" xmlns:a16="http://schemas.microsoft.com/office/drawing/2014/main" id="{562DCD41-61FA-9B67-BE30-5017457E4098}"/>
              </a:ext>
            </a:extLst>
          </p:cNvPr>
          <p:cNvSpPr txBox="1"/>
          <p:nvPr/>
        </p:nvSpPr>
        <p:spPr>
          <a:xfrm>
            <a:off x="345892" y="618027"/>
            <a:ext cx="4985060" cy="483017"/>
          </a:xfrm>
          <a:prstGeom prst="rect">
            <a:avLst/>
          </a:prstGeom>
          <a:noFill/>
        </p:spPr>
        <p:txBody>
          <a:bodyPr wrap="square">
            <a:spAutoFit/>
          </a:bodyPr>
          <a:lstStyle/>
          <a:p>
            <a:pPr algn="ctr">
              <a:lnSpc>
                <a:spcPct val="115000"/>
              </a:lnSpc>
              <a:spcAft>
                <a:spcPts val="0"/>
              </a:spcAft>
            </a:pPr>
            <a:r>
              <a:rPr lang="en-US" sz="2400" b="1" dirty="0">
                <a:latin typeface="Times New Roman" pitchFamily="18" charset="0"/>
                <a:cs typeface="Times New Roman" pitchFamily="18" charset="0"/>
              </a:rPr>
              <a:t>Table Name :</a:t>
            </a:r>
            <a:r>
              <a:rPr lang="en-IN" sz="2400" b="1" dirty="0">
                <a:latin typeface="Times New Roman" pitchFamily="18" charset="0"/>
                <a:cs typeface="Times New Roman" pitchFamily="18" charset="0"/>
              </a:rPr>
              <a:t>User Details</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11756753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Content Placeholder 4"/>
          <p:cNvGraphicFramePr>
            <a:graphicFrameLocks/>
          </p:cNvGraphicFramePr>
          <p:nvPr>
            <p:extLst>
              <p:ext uri="{D42A27DB-BD31-4B8C-83A1-F6EECF244321}">
                <p14:modId xmlns:p14="http://schemas.microsoft.com/office/powerpoint/2010/main" val="2688697754"/>
              </p:ext>
            </p:extLst>
          </p:nvPr>
        </p:nvGraphicFramePr>
        <p:xfrm>
          <a:off x="683568" y="1412776"/>
          <a:ext cx="7992888" cy="4226024"/>
        </p:xfrm>
        <a:graphic>
          <a:graphicData uri="http://schemas.openxmlformats.org/drawingml/2006/table">
            <a:tbl>
              <a:tblPr firstRow="1" firstCol="1" bandRow="1">
                <a:tableStyleId>{5C22544A-7EE6-4342-B048-85BDC9FD1C3A}</a:tableStyleId>
              </a:tblPr>
              <a:tblGrid>
                <a:gridCol w="966074">
                  <a:extLst>
                    <a:ext uri="{9D8B030D-6E8A-4147-A177-3AD203B41FA5}">
                      <a16:colId xmlns="" xmlns:a16="http://schemas.microsoft.com/office/drawing/2014/main" val="20000"/>
                    </a:ext>
                  </a:extLst>
                </a:gridCol>
                <a:gridCol w="2084158">
                  <a:extLst>
                    <a:ext uri="{9D8B030D-6E8A-4147-A177-3AD203B41FA5}">
                      <a16:colId xmlns="" xmlns:a16="http://schemas.microsoft.com/office/drawing/2014/main" val="20001"/>
                    </a:ext>
                  </a:extLst>
                </a:gridCol>
                <a:gridCol w="1066800">
                  <a:extLst>
                    <a:ext uri="{9D8B030D-6E8A-4147-A177-3AD203B41FA5}">
                      <a16:colId xmlns="" xmlns:a16="http://schemas.microsoft.com/office/drawing/2014/main" val="20002"/>
                    </a:ext>
                  </a:extLst>
                </a:gridCol>
                <a:gridCol w="1447800">
                  <a:extLst>
                    <a:ext uri="{9D8B030D-6E8A-4147-A177-3AD203B41FA5}">
                      <a16:colId xmlns="" xmlns:a16="http://schemas.microsoft.com/office/drawing/2014/main" val="20003"/>
                    </a:ext>
                  </a:extLst>
                </a:gridCol>
                <a:gridCol w="2428056">
                  <a:extLst>
                    <a:ext uri="{9D8B030D-6E8A-4147-A177-3AD203B41FA5}">
                      <a16:colId xmlns="" xmlns:a16="http://schemas.microsoft.com/office/drawing/2014/main" val="20004"/>
                    </a:ext>
                  </a:extLst>
                </a:gridCol>
              </a:tblGrid>
              <a:tr h="576064">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Serial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Field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a:solidFill>
                            <a:schemeClr val="tx1"/>
                          </a:solidFill>
                          <a:effectLst/>
                          <a:latin typeface="Times New Roman" pitchFamily="18" charset="0"/>
                          <a:cs typeface="Times New Roman" pitchFamily="18" charset="0"/>
                        </a:rPr>
                        <a:t>Data Type</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a:solidFill>
                            <a:schemeClr val="tx1"/>
                          </a:solidFill>
                          <a:effectLst/>
                          <a:latin typeface="Times New Roman" pitchFamily="18" charset="0"/>
                          <a:cs typeface="Times New Roman" pitchFamily="18" charset="0"/>
                        </a:rPr>
                        <a:t>Constraints</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504056">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1</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Bike_id</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Int</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Primary</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Unique booking ID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2931">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2</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User Id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Int </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Foreign key</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Who booked?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402443">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3</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Booking Date</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Date</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Bike Booking Date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402443">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3</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From Date</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Date</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Start date of rental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r h="402443">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4</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To Date</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Date</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End date of rental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5"/>
                  </a:ext>
                </a:extLst>
              </a:tr>
              <a:tr h="382864">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5</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Total Amount</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Decimal</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Total cost (₹ INR)</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6"/>
                  </a:ext>
                </a:extLst>
              </a:tr>
              <a:tr h="455738">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6</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Status</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Enum</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Booking status</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7"/>
                  </a:ext>
                </a:extLst>
              </a:tr>
              <a:tr h="492066">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7</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Bike Receive Date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Date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Bike return date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8"/>
                  </a:ext>
                </a:extLst>
              </a:tr>
            </a:tbl>
          </a:graphicData>
        </a:graphic>
      </p:graphicFrame>
      <p:sp>
        <p:nvSpPr>
          <p:cNvPr id="10" name="TextBox 9">
            <a:extLst>
              <a:ext uri="{FF2B5EF4-FFF2-40B4-BE49-F238E27FC236}">
                <a16:creationId xmlns="" xmlns:a16="http://schemas.microsoft.com/office/drawing/2014/main" id="{562DCD41-61FA-9B67-BE30-5017457E4098}"/>
              </a:ext>
            </a:extLst>
          </p:cNvPr>
          <p:cNvSpPr txBox="1"/>
          <p:nvPr/>
        </p:nvSpPr>
        <p:spPr>
          <a:xfrm>
            <a:off x="370901" y="685799"/>
            <a:ext cx="5355771" cy="483017"/>
          </a:xfrm>
          <a:prstGeom prst="rect">
            <a:avLst/>
          </a:prstGeom>
          <a:noFill/>
        </p:spPr>
        <p:txBody>
          <a:bodyPr wrap="square">
            <a:spAutoFit/>
          </a:bodyPr>
          <a:lstStyle/>
          <a:p>
            <a:pPr algn="ctr">
              <a:lnSpc>
                <a:spcPct val="115000"/>
              </a:lnSpc>
              <a:spcAft>
                <a:spcPts val="0"/>
              </a:spcAft>
            </a:pPr>
            <a:r>
              <a:rPr lang="en-US" sz="2400" b="1" dirty="0">
                <a:latin typeface="Times New Roman" pitchFamily="18" charset="0"/>
                <a:cs typeface="Times New Roman" pitchFamily="18" charset="0"/>
              </a:rPr>
              <a:t>Table Name: </a:t>
            </a:r>
            <a:r>
              <a:rPr lang="en-IN" sz="2400" b="1" dirty="0">
                <a:latin typeface="Times New Roman" pitchFamily="18" charset="0"/>
                <a:cs typeface="Times New Roman" pitchFamily="18" charset="0"/>
              </a:rPr>
              <a:t>Bike Booking Details</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272650366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Content Placeholder 4"/>
          <p:cNvGraphicFramePr>
            <a:graphicFrameLocks/>
          </p:cNvGraphicFramePr>
          <p:nvPr>
            <p:extLst>
              <p:ext uri="{D42A27DB-BD31-4B8C-83A1-F6EECF244321}">
                <p14:modId xmlns:p14="http://schemas.microsoft.com/office/powerpoint/2010/main" val="2242980806"/>
              </p:ext>
            </p:extLst>
          </p:nvPr>
        </p:nvGraphicFramePr>
        <p:xfrm>
          <a:off x="467544" y="1268760"/>
          <a:ext cx="8226646" cy="4208737"/>
        </p:xfrm>
        <a:graphic>
          <a:graphicData uri="http://schemas.openxmlformats.org/drawingml/2006/table">
            <a:tbl>
              <a:tblPr firstRow="1" firstCol="1" bandRow="1">
                <a:tableStyleId>{5C22544A-7EE6-4342-B048-85BDC9FD1C3A}</a:tableStyleId>
              </a:tblPr>
              <a:tblGrid>
                <a:gridCol w="966074">
                  <a:extLst>
                    <a:ext uri="{9D8B030D-6E8A-4147-A177-3AD203B41FA5}">
                      <a16:colId xmlns="" xmlns:a16="http://schemas.microsoft.com/office/drawing/2014/main" val="20000"/>
                    </a:ext>
                  </a:extLst>
                </a:gridCol>
                <a:gridCol w="1914246">
                  <a:extLst>
                    <a:ext uri="{9D8B030D-6E8A-4147-A177-3AD203B41FA5}">
                      <a16:colId xmlns="" xmlns:a16="http://schemas.microsoft.com/office/drawing/2014/main" val="20001"/>
                    </a:ext>
                  </a:extLst>
                </a:gridCol>
                <a:gridCol w="1296144">
                  <a:extLst>
                    <a:ext uri="{9D8B030D-6E8A-4147-A177-3AD203B41FA5}">
                      <a16:colId xmlns="" xmlns:a16="http://schemas.microsoft.com/office/drawing/2014/main" val="20002"/>
                    </a:ext>
                  </a:extLst>
                </a:gridCol>
                <a:gridCol w="1457894">
                  <a:extLst>
                    <a:ext uri="{9D8B030D-6E8A-4147-A177-3AD203B41FA5}">
                      <a16:colId xmlns="" xmlns:a16="http://schemas.microsoft.com/office/drawing/2014/main" val="20003"/>
                    </a:ext>
                  </a:extLst>
                </a:gridCol>
                <a:gridCol w="2592288">
                  <a:extLst>
                    <a:ext uri="{9D8B030D-6E8A-4147-A177-3AD203B41FA5}">
                      <a16:colId xmlns="" xmlns:a16="http://schemas.microsoft.com/office/drawing/2014/main" val="20004"/>
                    </a:ext>
                  </a:extLst>
                </a:gridCol>
              </a:tblGrid>
              <a:tr h="720080">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Serial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a:solidFill>
                            <a:schemeClr val="tx1"/>
                          </a:solidFill>
                          <a:effectLst/>
                          <a:latin typeface="Times New Roman" pitchFamily="18" charset="0"/>
                          <a:cs typeface="Times New Roman" pitchFamily="18" charset="0"/>
                        </a:rPr>
                        <a:t>Field Name</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a:solidFill>
                            <a:schemeClr val="tx1"/>
                          </a:solidFill>
                          <a:effectLst/>
                          <a:latin typeface="Times New Roman" pitchFamily="18" charset="0"/>
                          <a:cs typeface="Times New Roman" pitchFamily="18" charset="0"/>
                        </a:rPr>
                        <a:t>Data Type</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a:solidFill>
                            <a:schemeClr val="tx1"/>
                          </a:solidFill>
                          <a:effectLst/>
                          <a:latin typeface="Times New Roman" pitchFamily="18" charset="0"/>
                          <a:cs typeface="Times New Roman" pitchFamily="18" charset="0"/>
                        </a:rPr>
                        <a:t>Constraints</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latin typeface="Times New Roman" pitchFamily="18" charset="0"/>
                          <a:cs typeface="Times New Roman" pitchFamily="18" charset="0"/>
                        </a:rPr>
                        <a:t>Description</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504057">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1</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Invoice No</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err="1">
                          <a:solidFill>
                            <a:schemeClr val="tx1"/>
                          </a:solidFill>
                          <a:effectLst/>
                          <a:latin typeface="Times New Roman" pitchFamily="18" charset="0"/>
                          <a:cs typeface="Times New Roman" pitchFamily="18" charset="0"/>
                        </a:rPr>
                        <a:t>Int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Primary</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Unique booking ID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82931">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2</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Invoice Date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Int </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Foreign key</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Who booked?</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402443">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3</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Customer</a:t>
                      </a:r>
                      <a:r>
                        <a:rPr lang="en-IN" sz="2000" baseline="0" dirty="0">
                          <a:solidFill>
                            <a:schemeClr val="tx1"/>
                          </a:solidFill>
                          <a:effectLst/>
                          <a:latin typeface="Times New Roman" pitchFamily="18" charset="0"/>
                          <a:cs typeface="Times New Roman" pitchFamily="18" charset="0"/>
                        </a:rPr>
                        <a:t> Details</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err="1">
                          <a:solidFill>
                            <a:schemeClr val="tx1"/>
                          </a:solidFill>
                          <a:effectLst/>
                          <a:latin typeface="Times New Roman" pitchFamily="18" charset="0"/>
                          <a:cs typeface="Times New Roman" pitchFamily="18" charset="0"/>
                        </a:rPr>
                        <a:t>Varchar</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Bike Booking Date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402443">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3</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Bike Name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err="1">
                          <a:solidFill>
                            <a:schemeClr val="tx1"/>
                          </a:solidFill>
                          <a:effectLst/>
                          <a:latin typeface="Times New Roman" pitchFamily="18" charset="0"/>
                          <a:cs typeface="Times New Roman" pitchFamily="18" charset="0"/>
                        </a:rPr>
                        <a:t>Varchar</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Name of the Bike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r h="402443">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4</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Bike Price </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err="1">
                          <a:solidFill>
                            <a:schemeClr val="tx1"/>
                          </a:solidFill>
                          <a:latin typeface="Times New Roman" pitchFamily="18" charset="0"/>
                          <a:cs typeface="Times New Roman" pitchFamily="18" charset="0"/>
                        </a:rPr>
                        <a:t>Int</a:t>
                      </a:r>
                      <a:endParaRPr lang="en-IN" sz="2000" dirty="0">
                        <a:solidFill>
                          <a:schemeClr val="tx1"/>
                        </a:solidFill>
                        <a:latin typeface="Times New Roman" pitchFamily="18" charset="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Price of the Bike</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5"/>
                  </a:ext>
                </a:extLst>
              </a:tr>
              <a:tr h="382864">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5</a:t>
                      </a:r>
                      <a:endParaRPr lang="en-IN" sz="200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a:solidFill>
                            <a:schemeClr val="tx1"/>
                          </a:solidFill>
                          <a:latin typeface="Times New Roman" pitchFamily="18" charset="0"/>
                          <a:cs typeface="Times New Roman" pitchFamily="18" charset="0"/>
                        </a:rPr>
                        <a:t>Days</a:t>
                      </a:r>
                      <a:endParaRPr lang="en-IN" sz="2000" dirty="0">
                        <a:solidFill>
                          <a:schemeClr val="tx1"/>
                        </a:solidFill>
                        <a:latin typeface="Times New Roman" pitchFamily="18" charset="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err="1">
                          <a:solidFill>
                            <a:schemeClr val="tx1"/>
                          </a:solidFill>
                          <a:latin typeface="Times New Roman" pitchFamily="18" charset="0"/>
                          <a:cs typeface="Times New Roman" pitchFamily="18" charset="0"/>
                        </a:rPr>
                        <a:t>Int</a:t>
                      </a:r>
                      <a:endParaRPr lang="en-IN" sz="2000" dirty="0">
                        <a:solidFill>
                          <a:schemeClr val="tx1"/>
                        </a:solidFill>
                        <a:latin typeface="Times New Roman" pitchFamily="18" charset="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a:solidFill>
                            <a:schemeClr val="tx1"/>
                          </a:solidFill>
                          <a:latin typeface="Times New Roman" pitchFamily="18" charset="0"/>
                          <a:cs typeface="Times New Roman" pitchFamily="18" charset="0"/>
                        </a:rPr>
                        <a:t>Days of</a:t>
                      </a:r>
                      <a:r>
                        <a:rPr lang="en-US" sz="2000" baseline="0" dirty="0">
                          <a:solidFill>
                            <a:schemeClr val="tx1"/>
                          </a:solidFill>
                          <a:latin typeface="Times New Roman" pitchFamily="18" charset="0"/>
                          <a:cs typeface="Times New Roman" pitchFamily="18" charset="0"/>
                        </a:rPr>
                        <a:t> the Rent</a:t>
                      </a:r>
                      <a:endParaRPr lang="en-IN" sz="2000" dirty="0">
                        <a:solidFill>
                          <a:schemeClr val="tx1"/>
                        </a:solidFill>
                        <a:latin typeface="Times New Roman" pitchFamily="18" charset="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6"/>
                  </a:ext>
                </a:extLst>
              </a:tr>
              <a:tr h="455738">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6</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GST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Decimal</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GST</a:t>
                      </a:r>
                      <a:r>
                        <a:rPr lang="en-IN" sz="2000" baseline="0" dirty="0">
                          <a:solidFill>
                            <a:schemeClr val="tx1"/>
                          </a:solidFill>
                          <a:effectLst/>
                          <a:latin typeface="Times New Roman" pitchFamily="18" charset="0"/>
                          <a:cs typeface="Times New Roman" pitchFamily="18" charset="0"/>
                        </a:rPr>
                        <a:t> for Rent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7"/>
                  </a:ext>
                </a:extLst>
              </a:tr>
              <a:tr h="455738">
                <a:tc>
                  <a:txBody>
                    <a:bodyPr/>
                    <a:lstStyle/>
                    <a:p>
                      <a:pPr>
                        <a:lnSpc>
                          <a:spcPct val="115000"/>
                        </a:lnSpc>
                        <a:spcAft>
                          <a:spcPts val="0"/>
                        </a:spcAft>
                      </a:pPr>
                      <a:r>
                        <a:rPr lang="en-US" sz="2000" dirty="0">
                          <a:solidFill>
                            <a:schemeClr val="tx1"/>
                          </a:solidFill>
                          <a:effectLst/>
                          <a:latin typeface="Times New Roman" pitchFamily="18" charset="0"/>
                          <a:ea typeface="Calibri"/>
                          <a:cs typeface="Times New Roman" pitchFamily="18" charset="0"/>
                        </a:rPr>
                        <a:t>7</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Total Amount</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Decimal</a:t>
                      </a:r>
                      <a:endParaRPr lang="en-IN" sz="200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Not Null</a:t>
                      </a:r>
                      <a:endParaRPr lang="en-IN" sz="2000" dirty="0">
                        <a:solidFill>
                          <a:schemeClr val="tx1"/>
                        </a:solidFill>
                        <a:effectLst/>
                        <a:latin typeface="Times New Roman" pitchFamily="18" charset="0"/>
                        <a:ea typeface="Calibri"/>
                        <a:cs typeface="Times New Roman"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Total cost (₹ INR)</a:t>
                      </a:r>
                      <a:endParaRPr lang="en-IN" sz="2000" dirty="0">
                        <a:solidFill>
                          <a:schemeClr val="tx1"/>
                        </a:solidFill>
                        <a:effectLst/>
                        <a:latin typeface="Times New Roman" pitchFamily="18" charset="0"/>
                        <a:ea typeface="Calibri"/>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8"/>
                  </a:ext>
                </a:extLst>
              </a:tr>
            </a:tbl>
          </a:graphicData>
        </a:graphic>
      </p:graphicFrame>
      <p:sp>
        <p:nvSpPr>
          <p:cNvPr id="11" name="TextBox 10">
            <a:extLst>
              <a:ext uri="{FF2B5EF4-FFF2-40B4-BE49-F238E27FC236}">
                <a16:creationId xmlns="" xmlns:a16="http://schemas.microsoft.com/office/drawing/2014/main" id="{562DCD41-61FA-9B67-BE30-5017457E4098}"/>
              </a:ext>
            </a:extLst>
          </p:cNvPr>
          <p:cNvSpPr txBox="1"/>
          <p:nvPr/>
        </p:nvSpPr>
        <p:spPr>
          <a:xfrm>
            <a:off x="334426" y="533400"/>
            <a:ext cx="5075774" cy="461665"/>
          </a:xfrm>
          <a:prstGeom prst="rect">
            <a:avLst/>
          </a:prstGeom>
          <a:noFill/>
        </p:spPr>
        <p:txBody>
          <a:bodyPr wrap="square">
            <a:spAutoFit/>
          </a:bodyPr>
          <a:lstStyle/>
          <a:p>
            <a:pPr algn="ctr"/>
            <a:r>
              <a:rPr lang="en-US" sz="2400" b="1" dirty="0">
                <a:latin typeface="Times New Roman" pitchFamily="18" charset="0"/>
                <a:cs typeface="Times New Roman" pitchFamily="18" charset="0"/>
              </a:rPr>
              <a:t>Table Name: </a:t>
            </a:r>
            <a:r>
              <a:rPr lang="en-IN" sz="2400" b="1" dirty="0">
                <a:latin typeface="Times New Roman" panose="02020603050405020304" pitchFamily="18" charset="0"/>
              </a:rPr>
              <a:t>Online Invoice Details</a:t>
            </a:r>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94550485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Content Placeholder 3"/>
          <p:cNvGraphicFramePr>
            <a:graphicFrameLocks/>
          </p:cNvGraphicFramePr>
          <p:nvPr>
            <p:extLst>
              <p:ext uri="{D42A27DB-BD31-4B8C-83A1-F6EECF244321}">
                <p14:modId xmlns:p14="http://schemas.microsoft.com/office/powerpoint/2010/main" val="1992303858"/>
              </p:ext>
            </p:extLst>
          </p:nvPr>
        </p:nvGraphicFramePr>
        <p:xfrm>
          <a:off x="399733" y="1600200"/>
          <a:ext cx="8228672" cy="3629000"/>
        </p:xfrm>
        <a:graphic>
          <a:graphicData uri="http://schemas.openxmlformats.org/drawingml/2006/table">
            <a:tbl>
              <a:tblPr firstRow="1" firstCol="1" bandRow="1">
                <a:tableStyleId>{5C22544A-7EE6-4342-B048-85BDC9FD1C3A}</a:tableStyleId>
              </a:tblPr>
              <a:tblGrid>
                <a:gridCol w="1306488">
                  <a:extLst>
                    <a:ext uri="{9D8B030D-6E8A-4147-A177-3AD203B41FA5}">
                      <a16:colId xmlns="" xmlns:a16="http://schemas.microsoft.com/office/drawing/2014/main" val="20000"/>
                    </a:ext>
                  </a:extLst>
                </a:gridCol>
                <a:gridCol w="1392311">
                  <a:extLst>
                    <a:ext uri="{9D8B030D-6E8A-4147-A177-3AD203B41FA5}">
                      <a16:colId xmlns="" xmlns:a16="http://schemas.microsoft.com/office/drawing/2014/main" val="20001"/>
                    </a:ext>
                  </a:extLst>
                </a:gridCol>
                <a:gridCol w="2323860">
                  <a:extLst>
                    <a:ext uri="{9D8B030D-6E8A-4147-A177-3AD203B41FA5}">
                      <a16:colId xmlns="" xmlns:a16="http://schemas.microsoft.com/office/drawing/2014/main" val="20002"/>
                    </a:ext>
                  </a:extLst>
                </a:gridCol>
                <a:gridCol w="1588008">
                  <a:extLst>
                    <a:ext uri="{9D8B030D-6E8A-4147-A177-3AD203B41FA5}">
                      <a16:colId xmlns="" xmlns:a16="http://schemas.microsoft.com/office/drawing/2014/main" val="20003"/>
                    </a:ext>
                  </a:extLst>
                </a:gridCol>
                <a:gridCol w="1618005">
                  <a:extLst>
                    <a:ext uri="{9D8B030D-6E8A-4147-A177-3AD203B41FA5}">
                      <a16:colId xmlns="" xmlns:a16="http://schemas.microsoft.com/office/drawing/2014/main" val="20004"/>
                    </a:ext>
                  </a:extLst>
                </a:gridCol>
              </a:tblGrid>
              <a:tr h="461527">
                <a:tc>
                  <a:txBody>
                    <a:bodyPr/>
                    <a:lstStyle/>
                    <a:p>
                      <a:pPr algn="ctr">
                        <a:lnSpc>
                          <a:spcPct val="115000"/>
                        </a:lnSpc>
                        <a:spcAft>
                          <a:spcPts val="0"/>
                        </a:spcAft>
                      </a:pPr>
                      <a:r>
                        <a:rPr lang="en-IN" sz="2000" dirty="0">
                          <a:solidFill>
                            <a:schemeClr val="tx1"/>
                          </a:solidFill>
                          <a:effectLst/>
                        </a:rPr>
                        <a:t>Serial no</a:t>
                      </a:r>
                      <a:r>
                        <a:rPr lang="en-IN" sz="2000" dirty="0" smtClean="0">
                          <a:solidFill>
                            <a:schemeClr val="tx1"/>
                          </a:solidFill>
                          <a:effectLst/>
                        </a:rPr>
                        <a:t>: </a:t>
                      </a:r>
                      <a:endParaRPr lang="en-IN" sz="2000" dirty="0">
                        <a:solidFill>
                          <a:schemeClr val="tx1"/>
                        </a:solidFill>
                        <a:effectLst/>
                        <a:latin typeface="Calibri"/>
                        <a:ea typeface="Calibri"/>
                        <a:cs typeface="Times New Roman"/>
                      </a:endParaRPr>
                    </a:p>
                  </a:txBody>
                  <a:tcPr marL="85195" marR="8519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rPr>
                        <a:t>Field Name</a:t>
                      </a:r>
                      <a:endParaRPr lang="en-IN" sz="2000" dirty="0">
                        <a:solidFill>
                          <a:schemeClr val="tx1"/>
                        </a:solidFill>
                        <a:effectLst/>
                        <a:latin typeface="Calibri"/>
                        <a:ea typeface="Calibri"/>
                        <a:cs typeface="Times New Roman"/>
                      </a:endParaRPr>
                    </a:p>
                  </a:txBody>
                  <a:tcPr marL="85195" marR="8519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rPr>
                        <a:t>Data Type</a:t>
                      </a:r>
                      <a:endParaRPr lang="en-IN" sz="2000" dirty="0">
                        <a:solidFill>
                          <a:schemeClr val="tx1"/>
                        </a:solidFill>
                        <a:effectLst/>
                        <a:latin typeface="Calibri"/>
                        <a:ea typeface="Calibri"/>
                        <a:cs typeface="Times New Roman"/>
                      </a:endParaRPr>
                    </a:p>
                  </a:txBody>
                  <a:tcPr marL="85195" marR="8519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rPr>
                        <a:t>Constraints</a:t>
                      </a:r>
                      <a:endParaRPr lang="en-IN" sz="2000" dirty="0">
                        <a:solidFill>
                          <a:schemeClr val="tx1"/>
                        </a:solidFill>
                        <a:effectLst/>
                        <a:latin typeface="Calibri"/>
                        <a:ea typeface="Calibri"/>
                        <a:cs typeface="Times New Roman"/>
                      </a:endParaRPr>
                    </a:p>
                  </a:txBody>
                  <a:tcPr marL="85195" marR="8519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lnSpc>
                          <a:spcPct val="115000"/>
                        </a:lnSpc>
                        <a:spcAft>
                          <a:spcPts val="0"/>
                        </a:spcAft>
                      </a:pPr>
                      <a:r>
                        <a:rPr lang="en-IN" sz="2000" dirty="0">
                          <a:solidFill>
                            <a:schemeClr val="tx1"/>
                          </a:solidFill>
                          <a:effectLst/>
                        </a:rPr>
                        <a:t>Description</a:t>
                      </a:r>
                      <a:endParaRPr lang="en-IN" sz="2000" dirty="0">
                        <a:solidFill>
                          <a:schemeClr val="tx1"/>
                        </a:solidFill>
                        <a:effectLst/>
                        <a:latin typeface="Calibri"/>
                        <a:ea typeface="Calibri"/>
                        <a:cs typeface="Times New Roman"/>
                      </a:endParaRPr>
                    </a:p>
                  </a:txBody>
                  <a:tcPr marL="85195" marR="8519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588996">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1</a:t>
                      </a:r>
                      <a:endParaRPr lang="en-IN" sz="2000" dirty="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err="1">
                          <a:solidFill>
                            <a:schemeClr val="tx1"/>
                          </a:solidFill>
                          <a:effectLst/>
                          <a:latin typeface="Times New Roman" pitchFamily="18" charset="0"/>
                          <a:cs typeface="Times New Roman" pitchFamily="18" charset="0"/>
                        </a:rPr>
                        <a:t>User_id</a:t>
                      </a:r>
                      <a:endParaRPr lang="en-IN" sz="2000" dirty="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INT </a:t>
                      </a:r>
                      <a:endParaRPr lang="en-IN" sz="2000" dirty="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Primary</a:t>
                      </a:r>
                      <a:endParaRPr lang="en-IN" sz="200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Query ID</a:t>
                      </a:r>
                      <a:endParaRPr lang="en-IN" sz="2000" dirty="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56839">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2</a:t>
                      </a:r>
                      <a:endParaRPr lang="en-IN" sz="200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Name</a:t>
                      </a:r>
                      <a:endParaRPr lang="en-IN" sz="2000" dirty="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Varchar (150)</a:t>
                      </a:r>
                      <a:endParaRPr lang="en-IN" sz="2000" dirty="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User name</a:t>
                      </a:r>
                      <a:endParaRPr lang="en-IN" sz="200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753486">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3</a:t>
                      </a:r>
                      <a:endParaRPr lang="en-IN" sz="200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Email Id</a:t>
                      </a:r>
                      <a:endParaRPr lang="en-IN" sz="2000" dirty="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Varchar (150)</a:t>
                      </a:r>
                      <a:endParaRPr lang="en-IN" sz="2000" dirty="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Email of sender</a:t>
                      </a:r>
                      <a:endParaRPr lang="en-IN" sz="200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675481">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4</a:t>
                      </a:r>
                      <a:endParaRPr lang="en-IN" sz="200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Message</a:t>
                      </a:r>
                      <a:endParaRPr lang="en-IN" sz="200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Text</a:t>
                      </a:r>
                      <a:endParaRPr lang="en-IN" sz="200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User message</a:t>
                      </a:r>
                      <a:endParaRPr lang="en-IN" sz="200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r h="692671">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5</a:t>
                      </a:r>
                      <a:endParaRPr lang="en-IN" sz="200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Status</a:t>
                      </a:r>
                      <a:endParaRPr lang="en-IN" sz="200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Enum</a:t>
                      </a:r>
                      <a:endParaRPr lang="en-IN" sz="2000" dirty="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a:solidFill>
                            <a:schemeClr val="tx1"/>
                          </a:solidFill>
                          <a:effectLst/>
                          <a:latin typeface="Times New Roman" pitchFamily="18" charset="0"/>
                          <a:cs typeface="Times New Roman" pitchFamily="18" charset="0"/>
                        </a:rPr>
                        <a:t>Not Null</a:t>
                      </a:r>
                      <a:endParaRPr lang="en-IN" sz="2000">
                        <a:solidFill>
                          <a:schemeClr val="tx1"/>
                        </a:solidFill>
                        <a:effectLst/>
                        <a:latin typeface="Times New Roman" pitchFamily="18" charset="0"/>
                        <a:ea typeface="Calibri"/>
                        <a:cs typeface="Times New Roman" pitchFamily="18" charset="0"/>
                      </a:endParaRPr>
                    </a:p>
                  </a:txBody>
                  <a:tcPr marL="73242" marR="7324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15000"/>
                        </a:lnSpc>
                        <a:spcAft>
                          <a:spcPts val="0"/>
                        </a:spcAft>
                      </a:pPr>
                      <a:r>
                        <a:rPr lang="en-IN" sz="2000" dirty="0">
                          <a:solidFill>
                            <a:schemeClr val="tx1"/>
                          </a:solidFill>
                          <a:effectLst/>
                          <a:latin typeface="Times New Roman" pitchFamily="18" charset="0"/>
                          <a:cs typeface="Times New Roman" pitchFamily="18" charset="0"/>
                        </a:rPr>
                        <a:t>Query status</a:t>
                      </a:r>
                      <a:endParaRPr lang="en-IN" sz="2000" dirty="0">
                        <a:solidFill>
                          <a:schemeClr val="tx1"/>
                        </a:solidFill>
                        <a:effectLst/>
                        <a:latin typeface="Times New Roman" pitchFamily="18" charset="0"/>
                        <a:ea typeface="Calibri"/>
                        <a:cs typeface="Times New Roman" pitchFamily="18" charset="0"/>
                      </a:endParaRPr>
                    </a:p>
                  </a:txBody>
                  <a:tcPr marL="73242" marR="7324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5"/>
                  </a:ext>
                </a:extLst>
              </a:tr>
            </a:tbl>
          </a:graphicData>
        </a:graphic>
      </p:graphicFrame>
      <p:sp>
        <p:nvSpPr>
          <p:cNvPr id="9" name="TextBox 8">
            <a:extLst>
              <a:ext uri="{FF2B5EF4-FFF2-40B4-BE49-F238E27FC236}">
                <a16:creationId xmlns="" xmlns:a16="http://schemas.microsoft.com/office/drawing/2014/main" id="{562DCD41-61FA-9B67-BE30-5017457E4098}"/>
              </a:ext>
            </a:extLst>
          </p:cNvPr>
          <p:cNvSpPr txBox="1"/>
          <p:nvPr/>
        </p:nvSpPr>
        <p:spPr>
          <a:xfrm>
            <a:off x="228600" y="685800"/>
            <a:ext cx="5146057" cy="461665"/>
          </a:xfrm>
          <a:prstGeom prst="rect">
            <a:avLst/>
          </a:prstGeom>
          <a:noFill/>
        </p:spPr>
        <p:txBody>
          <a:bodyPr wrap="square">
            <a:spAutoFit/>
          </a:bodyPr>
          <a:lstStyle/>
          <a:p>
            <a:pPr algn="ctr"/>
            <a:r>
              <a:rPr lang="en-US" sz="2400" b="1" dirty="0">
                <a:latin typeface="Times New Roman" pitchFamily="18" charset="0"/>
                <a:cs typeface="Times New Roman" pitchFamily="18" charset="0"/>
              </a:rPr>
              <a:t>Table Name:</a:t>
            </a:r>
            <a:r>
              <a:rPr lang="en-IN" sz="2400" b="1" dirty="0">
                <a:latin typeface="Times New Roman" panose="02020603050405020304" pitchFamily="18" charset="0"/>
              </a:rPr>
              <a:t>Contact Queries Table</a:t>
            </a:r>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3101831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4" y="465137"/>
            <a:ext cx="1216025" cy="121602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20750"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 y="7937"/>
            <a:ext cx="9116456" cy="617858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762000" y="197346"/>
            <a:ext cx="7769226" cy="6001643"/>
          </a:xfrm>
          <a:prstGeom prst="rect">
            <a:avLst/>
          </a:prstGeom>
        </p:spPr>
        <p:txBody>
          <a:bodyPr wrap="square">
            <a:spAutoFit/>
          </a:bodyPr>
          <a:lstStyle/>
          <a:p>
            <a:pPr algn="ctr"/>
            <a:r>
              <a:rPr lang="en-US" sz="2400" b="1" dirty="0" smtClean="0">
                <a:latin typeface="Times New Roman" pitchFamily="18" charset="0"/>
                <a:cs typeface="Times New Roman" pitchFamily="18" charset="0"/>
              </a:rPr>
              <a:t>ABSTRACT</a:t>
            </a:r>
            <a:endParaRPr lang="en-US" sz="2000" dirty="0">
              <a:latin typeface="Times New Roman" pitchFamily="18" charset="0"/>
              <a:cs typeface="Times New Roman" pitchFamily="18" charset="0"/>
            </a:endParaRPr>
          </a:p>
          <a:p>
            <a:pPr algn="just">
              <a:lnSpc>
                <a:spcPct val="150000"/>
              </a:lnSpc>
            </a:pPr>
            <a:r>
              <a:rPr lang="en-US" sz="2000" dirty="0">
                <a:latin typeface="Times New Roman" pitchFamily="18" charset="0"/>
                <a:cs typeface="Times New Roman" pitchFamily="18" charset="0"/>
              </a:rPr>
              <a:t>	</a:t>
            </a:r>
            <a:r>
              <a:rPr lang="en-IN" sz="2000" dirty="0">
                <a:latin typeface="Times New Roman" pitchFamily="18" charset="0"/>
                <a:cs typeface="Times New Roman" pitchFamily="18" charset="0"/>
              </a:rPr>
              <a:t>The Bike Rental with Explore system is a web-based platform designed to provide a seamless bike rental experience while helping users explore tourist destinations. Developed using HTML, CSS, JavaScript, and Bootstrap, PHP and MYSQL the system offers a responsive and user-friendly interface. It features an interactive location map</a:t>
            </a:r>
            <a:r>
              <a:rPr lang="en-IN" sz="2000" b="1" dirty="0">
                <a:latin typeface="Times New Roman" pitchFamily="18" charset="0"/>
                <a:cs typeface="Times New Roman" pitchFamily="18" charset="0"/>
              </a:rPr>
              <a:t>, </a:t>
            </a:r>
            <a:r>
              <a:rPr lang="en-IN" sz="2000" dirty="0">
                <a:latin typeface="Times New Roman" pitchFamily="18" charset="0"/>
                <a:cs typeface="Times New Roman" pitchFamily="18" charset="0"/>
              </a:rPr>
              <a:t>allowing users to discover popular tourist spots and locate nearby rental stations. This innovative approach enhances travel convenience and promotes eco- transportation. The </a:t>
            </a:r>
            <a:r>
              <a:rPr lang="en-IN" sz="2000" dirty="0" smtClean="0">
                <a:latin typeface="Times New Roman" pitchFamily="18" charset="0"/>
                <a:cs typeface="Times New Roman" pitchFamily="18" charset="0"/>
              </a:rPr>
              <a:t>two </a:t>
            </a:r>
            <a:r>
              <a:rPr lang="en-IN" sz="2000" dirty="0">
                <a:latin typeface="Times New Roman" pitchFamily="18" charset="0"/>
                <a:cs typeface="Times New Roman" pitchFamily="18" charset="0"/>
              </a:rPr>
              <a:t>key modules: User Module and Admin Module</a:t>
            </a:r>
            <a:r>
              <a:rPr lang="en-IN" sz="2000" b="1" dirty="0">
                <a:latin typeface="Times New Roman" pitchFamily="18" charset="0"/>
                <a:cs typeface="Times New Roman" pitchFamily="18" charset="0"/>
              </a:rPr>
              <a:t>.</a:t>
            </a:r>
            <a:r>
              <a:rPr lang="en-IN" sz="2000" dirty="0">
                <a:latin typeface="Times New Roman" pitchFamily="18" charset="0"/>
                <a:cs typeface="Times New Roman" pitchFamily="18" charset="0"/>
              </a:rPr>
              <a:t> Users can register, browse bikes, check rental pricing, and book bikes online. Users can register,</a:t>
            </a:r>
            <a:r>
              <a:rPr lang="en-IN" sz="2000" b="1" dirty="0">
                <a:latin typeface="Times New Roman" pitchFamily="18" charset="0"/>
                <a:cs typeface="Times New Roman" pitchFamily="18" charset="0"/>
              </a:rPr>
              <a:t> </a:t>
            </a:r>
            <a:r>
              <a:rPr lang="en-IN" sz="2000" dirty="0">
                <a:latin typeface="Times New Roman" pitchFamily="18" charset="0"/>
                <a:cs typeface="Times New Roman" pitchFamily="18" charset="0"/>
              </a:rPr>
              <a:t>browse bikes, check rental pricing, and book bikes online. A Online Invoice system ensures hassle-free Admin panel , Users can also leave reviews and ratings, helping others make </a:t>
            </a:r>
            <a:r>
              <a:rPr lang="en-IN" sz="2000" dirty="0" smtClean="0">
                <a:latin typeface="Times New Roman" pitchFamily="18" charset="0"/>
                <a:cs typeface="Times New Roman" pitchFamily="18" charset="0"/>
              </a:rPr>
              <a:t>informed.</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406376928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470177" y="276285"/>
            <a:ext cx="8445224" cy="6278642"/>
          </a:xfrm>
          <a:prstGeom prst="rect">
            <a:avLst/>
          </a:prstGeom>
        </p:spPr>
        <p:txBody>
          <a:bodyPr wrap="square">
            <a:spAutoFit/>
          </a:bodyPr>
          <a:lstStyle/>
          <a:p>
            <a:pPr algn="ctr"/>
            <a:r>
              <a:rPr lang="en-IN" sz="2400" b="1" dirty="0">
                <a:latin typeface="Times New Roman" pitchFamily="18" charset="0"/>
                <a:cs typeface="Times New Roman" pitchFamily="18" charset="0"/>
              </a:rPr>
              <a:t>MODULE DESCRIPTION</a:t>
            </a:r>
          </a:p>
          <a:p>
            <a:pPr algn="ctr"/>
            <a:endParaRPr lang="en-US" sz="2400" b="1" dirty="0">
              <a:latin typeface="Times New Roman" pitchFamily="18" charset="0"/>
              <a:cs typeface="Times New Roman" pitchFamily="18" charset="0"/>
            </a:endParaRPr>
          </a:p>
          <a:p>
            <a:r>
              <a:rPr lang="en-US" sz="2400" b="1" dirty="0">
                <a:latin typeface="Times New Roman" pitchFamily="18" charset="0"/>
                <a:cs typeface="Times New Roman" pitchFamily="18" charset="0"/>
              </a:rPr>
              <a:t>User Module </a:t>
            </a:r>
          </a:p>
          <a:p>
            <a:pPr algn="just"/>
            <a:r>
              <a:rPr lang="en-US" sz="2000" dirty="0">
                <a:latin typeface="Times New Roman" pitchFamily="18" charset="0"/>
                <a:cs typeface="Times New Roman" pitchFamily="18" charset="0"/>
              </a:rPr>
              <a:t>The User Module allows individuals to register, log in, and manage their accounts. </a:t>
            </a:r>
          </a:p>
          <a:p>
            <a:pPr algn="just">
              <a:lnSpc>
                <a:spcPct val="150000"/>
              </a:lnSpc>
            </a:pPr>
            <a:r>
              <a:rPr lang="en-US" sz="2000" b="1" dirty="0">
                <a:latin typeface="Times New Roman" pitchFamily="18" charset="0"/>
                <a:cs typeface="Times New Roman" pitchFamily="18" charset="0"/>
              </a:rPr>
              <a:t>Register/Login</a:t>
            </a:r>
            <a:r>
              <a:rPr lang="en-US" sz="2000" dirty="0">
                <a:latin typeface="Times New Roman" pitchFamily="18" charset="0"/>
                <a:cs typeface="Times New Roman" pitchFamily="18" charset="0"/>
              </a:rPr>
              <a:t>: Create an account and access the system securely.</a:t>
            </a:r>
          </a:p>
          <a:p>
            <a:pPr algn="just">
              <a:lnSpc>
                <a:spcPct val="150000"/>
              </a:lnSpc>
            </a:pPr>
            <a:r>
              <a:rPr lang="en-US" sz="2000" b="1" dirty="0">
                <a:latin typeface="Times New Roman" pitchFamily="18" charset="0"/>
                <a:cs typeface="Times New Roman" pitchFamily="18" charset="0"/>
              </a:rPr>
              <a:t>Browse Bikes :</a:t>
            </a:r>
            <a:r>
              <a:rPr lang="en-US" sz="2000" dirty="0">
                <a:latin typeface="Times New Roman" pitchFamily="18" charset="0"/>
                <a:cs typeface="Times New Roman" pitchFamily="18" charset="0"/>
              </a:rPr>
              <a:t> View available bikes</a:t>
            </a:r>
            <a:endParaRPr lang="en-US" sz="2000" b="1" dirty="0">
              <a:latin typeface="Times New Roman" pitchFamily="18" charset="0"/>
              <a:cs typeface="Times New Roman" pitchFamily="18" charset="0"/>
            </a:endParaRPr>
          </a:p>
          <a:p>
            <a:pPr algn="just">
              <a:lnSpc>
                <a:spcPct val="150000"/>
              </a:lnSpc>
            </a:pPr>
            <a:r>
              <a:rPr lang="en-US" sz="2000" b="1" dirty="0">
                <a:latin typeface="Times New Roman" pitchFamily="18" charset="0"/>
                <a:cs typeface="Times New Roman" pitchFamily="18" charset="0"/>
              </a:rPr>
              <a:t>Book Bikes</a:t>
            </a:r>
            <a:r>
              <a:rPr lang="en-US" sz="2000" dirty="0">
                <a:latin typeface="Times New Roman" pitchFamily="18" charset="0"/>
                <a:cs typeface="Times New Roman" pitchFamily="18" charset="0"/>
              </a:rPr>
              <a:t>:, check prices and features, and make bookings.</a:t>
            </a:r>
          </a:p>
          <a:p>
            <a:pPr algn="just">
              <a:lnSpc>
                <a:spcPct val="150000"/>
              </a:lnSpc>
            </a:pPr>
            <a:r>
              <a:rPr lang="en-US" sz="2000" b="1" dirty="0">
                <a:latin typeface="Times New Roman" pitchFamily="18" charset="0"/>
                <a:cs typeface="Times New Roman" pitchFamily="18" charset="0"/>
              </a:rPr>
              <a:t>Manage Profile</a:t>
            </a:r>
            <a:r>
              <a:rPr lang="en-US" sz="2000" dirty="0">
                <a:latin typeface="Times New Roman" pitchFamily="18" charset="0"/>
                <a:cs typeface="Times New Roman" pitchFamily="18" charset="0"/>
              </a:rPr>
              <a:t>: Update personal information like name, email, phone, address, license, etc.</a:t>
            </a:r>
          </a:p>
          <a:p>
            <a:pPr algn="just">
              <a:lnSpc>
                <a:spcPct val="150000"/>
              </a:lnSpc>
            </a:pPr>
            <a:r>
              <a:rPr lang="en-US" sz="2000" b="1" dirty="0">
                <a:latin typeface="Times New Roman" pitchFamily="18" charset="0"/>
                <a:cs typeface="Times New Roman" pitchFamily="18" charset="0"/>
              </a:rPr>
              <a:t>Rental History &amp; Contracts</a:t>
            </a:r>
            <a:r>
              <a:rPr lang="en-US" sz="2000" dirty="0">
                <a:latin typeface="Times New Roman" pitchFamily="18" charset="0"/>
                <a:cs typeface="Times New Roman" pitchFamily="18" charset="0"/>
              </a:rPr>
              <a:t>: Track previous bookings and view rental agreements.</a:t>
            </a:r>
          </a:p>
          <a:p>
            <a:pPr algn="just">
              <a:lnSpc>
                <a:spcPct val="150000"/>
              </a:lnSpc>
            </a:pPr>
            <a:r>
              <a:rPr lang="en-US" sz="2000" b="1" dirty="0">
                <a:latin typeface="Times New Roman" pitchFamily="18" charset="0"/>
                <a:cs typeface="Times New Roman" pitchFamily="18" charset="0"/>
              </a:rPr>
              <a:t>Explore Tourist Spots</a:t>
            </a:r>
            <a:r>
              <a:rPr lang="en-US" sz="2000" dirty="0">
                <a:latin typeface="Times New Roman" pitchFamily="18" charset="0"/>
                <a:cs typeface="Times New Roman" pitchFamily="18" charset="0"/>
              </a:rPr>
              <a:t>: Use maps to discover popular destinations and routes.</a:t>
            </a:r>
          </a:p>
          <a:p>
            <a:pPr algn="just">
              <a:lnSpc>
                <a:spcPct val="150000"/>
              </a:lnSpc>
            </a:pPr>
            <a:r>
              <a:rPr lang="en-US" sz="2000" b="1" dirty="0">
                <a:latin typeface="Times New Roman" pitchFamily="18" charset="0"/>
                <a:cs typeface="Times New Roman" pitchFamily="18" charset="0"/>
              </a:rPr>
              <a:t>Post Testimonials</a:t>
            </a:r>
            <a:r>
              <a:rPr lang="en-US" sz="2000" dirty="0">
                <a:latin typeface="Times New Roman" pitchFamily="18" charset="0"/>
                <a:cs typeface="Times New Roman" pitchFamily="18" charset="0"/>
              </a:rPr>
              <a:t>: Share feedback and experiences.</a:t>
            </a:r>
          </a:p>
          <a:p>
            <a:pPr algn="just"/>
            <a:r>
              <a:rPr lang="en-US" sz="2000" b="1" dirty="0">
                <a:latin typeface="Times New Roman" pitchFamily="18" charset="0"/>
                <a:cs typeface="Times New Roman" pitchFamily="18" charset="0"/>
              </a:rPr>
              <a:t> </a:t>
            </a:r>
          </a:p>
        </p:txBody>
      </p:sp>
    </p:spTree>
    <p:extLst>
      <p:ext uri="{BB962C8B-B14F-4D97-AF65-F5344CB8AC3E}">
        <p14:creationId xmlns:p14="http://schemas.microsoft.com/office/powerpoint/2010/main" val="24241033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08752" y="276285"/>
            <a:ext cx="8282848" cy="5786199"/>
          </a:xfrm>
          <a:prstGeom prst="rect">
            <a:avLst/>
          </a:prstGeom>
        </p:spPr>
        <p:txBody>
          <a:bodyPr wrap="square">
            <a:spAutoFit/>
          </a:bodyPr>
          <a:lstStyle/>
          <a:p>
            <a:pPr algn="ctr"/>
            <a:r>
              <a:rPr lang="en-IN" sz="2400" b="1" dirty="0">
                <a:latin typeface="Times New Roman" pitchFamily="18" charset="0"/>
                <a:cs typeface="Times New Roman" pitchFamily="18" charset="0"/>
              </a:rPr>
              <a:t>MODULE DESCRIPTION</a:t>
            </a:r>
          </a:p>
          <a:p>
            <a:pPr algn="ctr"/>
            <a:endParaRPr lang="en-US" sz="2400" b="1" dirty="0">
              <a:latin typeface="Times New Roman" pitchFamily="18" charset="0"/>
              <a:cs typeface="Times New Roman" pitchFamily="18" charset="0"/>
            </a:endParaRPr>
          </a:p>
          <a:p>
            <a:r>
              <a:rPr lang="en-US" sz="2400" b="1" dirty="0">
                <a:latin typeface="Times New Roman" pitchFamily="18" charset="0"/>
                <a:cs typeface="Times New Roman" pitchFamily="18" charset="0"/>
              </a:rPr>
              <a:t>Admin Module </a:t>
            </a:r>
          </a:p>
          <a:p>
            <a:endParaRPr lang="en-US" sz="2400" b="1"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The Admin Module provides tools to oversee and manage the platform. Admins can:</a:t>
            </a:r>
          </a:p>
          <a:p>
            <a:pPr algn="just">
              <a:lnSpc>
                <a:spcPct val="150000"/>
              </a:lnSpc>
            </a:pPr>
            <a:r>
              <a:rPr lang="en-US" sz="2000" b="1" dirty="0">
                <a:latin typeface="Times New Roman" pitchFamily="18" charset="0"/>
                <a:cs typeface="Times New Roman" pitchFamily="18" charset="0"/>
              </a:rPr>
              <a:t>Admin Login</a:t>
            </a:r>
            <a:r>
              <a:rPr lang="en-US" sz="2000" dirty="0">
                <a:latin typeface="Times New Roman" pitchFamily="18" charset="0"/>
                <a:cs typeface="Times New Roman" pitchFamily="18" charset="0"/>
              </a:rPr>
              <a:t>: Securely access the admin dashboard.</a:t>
            </a:r>
          </a:p>
          <a:p>
            <a:pPr algn="just">
              <a:lnSpc>
                <a:spcPct val="150000"/>
              </a:lnSpc>
            </a:pPr>
            <a:r>
              <a:rPr lang="en-US" sz="2000" b="1" dirty="0">
                <a:latin typeface="Times New Roman" pitchFamily="18" charset="0"/>
                <a:cs typeface="Times New Roman" pitchFamily="18" charset="0"/>
              </a:rPr>
              <a:t>Dashboard View</a:t>
            </a:r>
            <a:r>
              <a:rPr lang="en-US" sz="2000" dirty="0">
                <a:latin typeface="Times New Roman" pitchFamily="18" charset="0"/>
                <a:cs typeface="Times New Roman" pitchFamily="18" charset="0"/>
              </a:rPr>
              <a:t>: Monitor user activity, bookings, and rental stats.</a:t>
            </a:r>
          </a:p>
          <a:p>
            <a:pPr algn="just">
              <a:lnSpc>
                <a:spcPct val="150000"/>
              </a:lnSpc>
            </a:pPr>
            <a:r>
              <a:rPr lang="en-US" sz="2000" b="1" dirty="0">
                <a:latin typeface="Times New Roman" pitchFamily="18" charset="0"/>
                <a:cs typeface="Times New Roman" pitchFamily="18" charset="0"/>
              </a:rPr>
              <a:t>Manage Bikes</a:t>
            </a:r>
            <a:r>
              <a:rPr lang="en-US" sz="2000" dirty="0">
                <a:latin typeface="Times New Roman" pitchFamily="18" charset="0"/>
                <a:cs typeface="Times New Roman" pitchFamily="18" charset="0"/>
              </a:rPr>
              <a:t>: Add, update, or remove bike listings.</a:t>
            </a:r>
          </a:p>
          <a:p>
            <a:pPr algn="just">
              <a:lnSpc>
                <a:spcPct val="150000"/>
              </a:lnSpc>
            </a:pPr>
            <a:r>
              <a:rPr lang="en-US" sz="2000" b="1" dirty="0">
                <a:latin typeface="Times New Roman" pitchFamily="18" charset="0"/>
                <a:cs typeface="Times New Roman" pitchFamily="18" charset="0"/>
              </a:rPr>
              <a:t>User Management</a:t>
            </a:r>
            <a:r>
              <a:rPr lang="en-US" sz="2000" dirty="0">
                <a:latin typeface="Times New Roman" pitchFamily="18" charset="0"/>
                <a:cs typeface="Times New Roman" pitchFamily="18" charset="0"/>
              </a:rPr>
              <a:t>: Approve users, manage accounts, and resolve issues.</a:t>
            </a:r>
          </a:p>
          <a:p>
            <a:pPr algn="just">
              <a:lnSpc>
                <a:spcPct val="150000"/>
              </a:lnSpc>
            </a:pPr>
            <a:r>
              <a:rPr lang="en-US" sz="2000" b="1" dirty="0">
                <a:latin typeface="Times New Roman" pitchFamily="18" charset="0"/>
                <a:cs typeface="Times New Roman" pitchFamily="18" charset="0"/>
              </a:rPr>
              <a:t>Booking Management</a:t>
            </a:r>
            <a:r>
              <a:rPr lang="en-US" sz="2000" dirty="0">
                <a:latin typeface="Times New Roman" pitchFamily="18" charset="0"/>
                <a:cs typeface="Times New Roman" pitchFamily="18" charset="0"/>
              </a:rPr>
              <a:t>: View, confirm, or cancel user bookings.</a:t>
            </a:r>
          </a:p>
          <a:p>
            <a:pPr algn="just">
              <a:lnSpc>
                <a:spcPct val="150000"/>
              </a:lnSpc>
            </a:pPr>
            <a:r>
              <a:rPr lang="en-US" sz="2000" b="1" dirty="0">
                <a:latin typeface="Times New Roman" pitchFamily="18" charset="0"/>
                <a:cs typeface="Times New Roman" pitchFamily="18" charset="0"/>
              </a:rPr>
              <a:t>Contract Queries</a:t>
            </a:r>
            <a:r>
              <a:rPr lang="en-US" sz="2000" dirty="0">
                <a:latin typeface="Times New Roman" pitchFamily="18" charset="0"/>
                <a:cs typeface="Times New Roman" pitchFamily="18" charset="0"/>
              </a:rPr>
              <a:t>: Handle user concerns about rental terms or payments.</a:t>
            </a:r>
          </a:p>
          <a:p>
            <a:pPr algn="just">
              <a:lnSpc>
                <a:spcPct val="150000"/>
              </a:lnSpc>
            </a:pPr>
            <a:r>
              <a:rPr lang="en-US" sz="2000" b="1" dirty="0">
                <a:latin typeface="Times New Roman" pitchFamily="18" charset="0"/>
                <a:cs typeface="Times New Roman" pitchFamily="18" charset="0"/>
              </a:rPr>
              <a:t>Subscription Management</a:t>
            </a:r>
            <a:r>
              <a:rPr lang="en-US" sz="2000" dirty="0">
                <a:latin typeface="Times New Roman" pitchFamily="18" charset="0"/>
                <a:cs typeface="Times New Roman" pitchFamily="18" charset="0"/>
              </a:rPr>
              <a:t>: Manage newsletter subscribers and send updates.</a:t>
            </a:r>
          </a:p>
          <a:p>
            <a:pPr algn="just"/>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73996772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08753" y="276285"/>
            <a:ext cx="8054247" cy="6001643"/>
          </a:xfrm>
          <a:prstGeom prst="rect">
            <a:avLst/>
          </a:prstGeom>
        </p:spPr>
        <p:txBody>
          <a:bodyPr wrap="square">
            <a:spAutoFit/>
          </a:bodyPr>
          <a:lstStyle/>
          <a:p>
            <a:pPr algn="ctr"/>
            <a:r>
              <a:rPr lang="en-US" sz="2400" b="1" dirty="0">
                <a:latin typeface="Times New Roman" pitchFamily="18" charset="0"/>
                <a:cs typeface="Times New Roman" pitchFamily="18" charset="0"/>
              </a:rPr>
              <a:t>CONCLUSION</a:t>
            </a:r>
          </a:p>
          <a:p>
            <a:pPr algn="ctr"/>
            <a:endParaRPr lang="en-US" sz="2400" b="1" dirty="0">
              <a:latin typeface="Times New Roman" pitchFamily="18" charset="0"/>
              <a:cs typeface="Times New Roman" pitchFamily="18" charset="0"/>
            </a:endParaRPr>
          </a:p>
          <a:p>
            <a:pPr algn="just">
              <a:lnSpc>
                <a:spcPct val="150000"/>
              </a:lnSpc>
            </a:pPr>
            <a:r>
              <a:rPr lang="en-IN" sz="2400" dirty="0">
                <a:latin typeface="Times New Roman" pitchFamily="18" charset="0"/>
                <a:cs typeface="Times New Roman" pitchFamily="18" charset="0"/>
              </a:rPr>
              <a:t>	</a:t>
            </a:r>
            <a:r>
              <a:rPr lang="en-IN" sz="2000" dirty="0">
                <a:effectLst/>
                <a:latin typeface="Times New Roman" panose="02020603050405020304" pitchFamily="18" charset="0"/>
                <a:ea typeface="Calibri" panose="020F0502020204030204" pitchFamily="34" charset="0"/>
                <a:cs typeface="Times New Roman" pitchFamily="18" charset="0"/>
              </a:rPr>
              <a:t> </a:t>
            </a:r>
            <a:r>
              <a:rPr lang="en-US" sz="2000" dirty="0">
                <a:latin typeface="Times New Roman" pitchFamily="18" charset="0"/>
                <a:cs typeface="Times New Roman" pitchFamily="18" charset="0"/>
              </a:rPr>
              <a:t>The Bike Rental with Explore system offers a smart and eco-friendly solution for modern transportation needs. By integrating bike rentals with tourism exploration and route navigation, it not only promotes sustainable travel but also enhances the overall user experience. The inclusion of a robust admin panel ensures efficient management of bikes, bookings, and user data. This system is a valuable tool for both tourists and locals, making travel more accessible, enjoyable, and organized. Additionally, the system’s intuitive interface ensures ease of use across all user levels. Real-time tracking and route guidance add extra convenience for users on the move. </a:t>
            </a:r>
            <a:r>
              <a:rPr lang="en-US" sz="2000" dirty="0" smtClean="0">
                <a:latin typeface="Times New Roman" pitchFamily="18" charset="0"/>
                <a:cs typeface="Times New Roman" pitchFamily="18" charset="0"/>
              </a:rPr>
              <a:t>Overall</a:t>
            </a:r>
            <a:r>
              <a:rPr lang="en-US" sz="2000" dirty="0">
                <a:latin typeface="Times New Roman" pitchFamily="18" charset="0"/>
                <a:cs typeface="Times New Roman" pitchFamily="18" charset="0"/>
              </a:rPr>
              <a:t>, the platform bridges technology with tourism to provide a seamless rental and exploration experience. </a:t>
            </a:r>
            <a:endParaRPr lang="en-US" sz="2300" b="1" dirty="0">
              <a:latin typeface="Times New Roman" pitchFamily="18" charset="0"/>
              <a:cs typeface="Times New Roman" pitchFamily="18" charset="0"/>
            </a:endParaRPr>
          </a:p>
        </p:txBody>
      </p:sp>
    </p:spTree>
    <p:extLst>
      <p:ext uri="{BB962C8B-B14F-4D97-AF65-F5344CB8AC3E}">
        <p14:creationId xmlns:p14="http://schemas.microsoft.com/office/powerpoint/2010/main" val="201147163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65175" y="276285"/>
            <a:ext cx="7769225" cy="5816977"/>
          </a:xfrm>
          <a:prstGeom prst="rect">
            <a:avLst/>
          </a:prstGeom>
        </p:spPr>
        <p:txBody>
          <a:bodyPr wrap="square">
            <a:spAutoFit/>
          </a:bodyPr>
          <a:lstStyle/>
          <a:p>
            <a:pPr algn="ctr">
              <a:lnSpc>
                <a:spcPct val="150000"/>
              </a:lnSpc>
            </a:pPr>
            <a:r>
              <a:rPr lang="en-US" sz="2400" b="1" dirty="0">
                <a:latin typeface="Times New Roman" pitchFamily="18" charset="0"/>
                <a:cs typeface="Times New Roman" pitchFamily="18" charset="0"/>
              </a:rPr>
              <a:t>FUTURE </a:t>
            </a:r>
            <a:r>
              <a:rPr lang="en-US" sz="2400" b="1" dirty="0" smtClean="0">
                <a:latin typeface="Times New Roman" pitchFamily="18" charset="0"/>
                <a:cs typeface="Times New Roman" pitchFamily="18" charset="0"/>
              </a:rPr>
              <a:t>ENHANCEMENT</a:t>
            </a:r>
            <a:endParaRPr lang="en-US" sz="2400" b="1" dirty="0">
              <a:latin typeface="Times New Roman" pitchFamily="18" charset="0"/>
              <a:cs typeface="Times New Roman" pitchFamily="18" charset="0"/>
            </a:endParaRPr>
          </a:p>
          <a:p>
            <a:pPr algn="just">
              <a:lnSpc>
                <a:spcPct val="150000"/>
              </a:lnSpc>
              <a:spcAft>
                <a:spcPts val="800"/>
              </a:spcAft>
            </a:pPr>
            <a:r>
              <a:rPr lang="en-IN" sz="2400" dirty="0">
                <a:latin typeface="Times New Roman" pitchFamily="18" charset="0"/>
                <a:cs typeface="Times New Roman" pitchFamily="18" charset="0"/>
              </a:rPr>
              <a:t>	</a:t>
            </a:r>
            <a:r>
              <a:rPr lang="en-US" sz="2000" dirty="0">
                <a:latin typeface="Times New Roman" pitchFamily="18" charset="0"/>
                <a:cs typeface="Times New Roman" pitchFamily="18" charset="0"/>
              </a:rPr>
              <a:t>To further improve the functionality and user experience of the Bike Rental with Explore system, several future enhancements can be implemented. Developing a dedicated mobile application for Android and </a:t>
            </a:r>
            <a:r>
              <a:rPr lang="en-US" sz="2000" dirty="0" err="1">
                <a:latin typeface="Times New Roman" pitchFamily="18" charset="0"/>
                <a:cs typeface="Times New Roman" pitchFamily="18" charset="0"/>
              </a:rPr>
              <a:t>iOS</a:t>
            </a:r>
            <a:r>
              <a:rPr lang="en-US" sz="2000" dirty="0">
                <a:latin typeface="Times New Roman" pitchFamily="18" charset="0"/>
                <a:cs typeface="Times New Roman" pitchFamily="18" charset="0"/>
              </a:rPr>
              <a:t> platforms will allow users to book bikes and navigate routes more conveniently on the go. Integrating real-time GPS tracking will enhance navigation and security by allowing users and admins to monitor bike locations. A dynamic pricing system based on demand, time, and season can optimize resource utilization and revenue. The addition of AI-based recommendation features will personalize suggestions for bikes, routes, and tourist destinations. Multi-language support will broaden accessibility for users from various regions. </a:t>
            </a:r>
            <a:endParaRPr lang="en-US" sz="2000" b="1" dirty="0">
              <a:latin typeface="Times New Roman" pitchFamily="18" charset="0"/>
              <a:cs typeface="Times New Roman" pitchFamily="18" charset="0"/>
            </a:endParaRPr>
          </a:p>
        </p:txBody>
      </p:sp>
    </p:spTree>
    <p:extLst>
      <p:ext uri="{BB962C8B-B14F-4D97-AF65-F5344CB8AC3E}">
        <p14:creationId xmlns:p14="http://schemas.microsoft.com/office/powerpoint/2010/main" val="31769882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5239896"/>
          </a:xfrm>
          <a:prstGeom prst="rect">
            <a:avLst/>
          </a:prstGeom>
        </p:spPr>
        <p:txBody>
          <a:bodyPr wrap="square">
            <a:spAutoFit/>
          </a:bodyPr>
          <a:lstStyle/>
          <a:p>
            <a:pPr algn="ctr"/>
            <a:r>
              <a:rPr lang="en-US" sz="2400" b="1" dirty="0">
                <a:latin typeface="Times New Roman" pitchFamily="18" charset="0"/>
                <a:cs typeface="Times New Roman" pitchFamily="18" charset="0"/>
              </a:rPr>
              <a:t>SCREEN SHOTS</a:t>
            </a:r>
          </a:p>
          <a:p>
            <a:pPr algn="ctr"/>
            <a:endParaRPr lang="en-US" sz="2300" b="1" dirty="0">
              <a:latin typeface="Times New Roman" pitchFamily="18" charset="0"/>
              <a:cs typeface="Times New Roman" pitchFamily="18" charset="0"/>
            </a:endParaRPr>
          </a:p>
          <a:p>
            <a:r>
              <a:rPr lang="en-US" sz="2300" b="1" dirty="0">
                <a:latin typeface="Times New Roman" pitchFamily="18" charset="0"/>
                <a:cs typeface="Times New Roman" pitchFamily="18" charset="0"/>
              </a:rPr>
              <a:t>       Home</a:t>
            </a: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p:txBody>
      </p:sp>
      <p:pic>
        <p:nvPicPr>
          <p:cNvPr id="20" name="Picture 19" descr="C:\Users\Lenovo\Desktop\tt\img\home.png"/>
          <p:cNvPicPr/>
          <p:nvPr/>
        </p:nvPicPr>
        <p:blipFill>
          <a:blip r:embed="rId3">
            <a:extLst>
              <a:ext uri="{28A0092B-C50C-407E-A947-70E740481C1C}">
                <a14:useLocalDpi xmlns:a14="http://schemas.microsoft.com/office/drawing/2010/main" val="0"/>
              </a:ext>
            </a:extLst>
          </a:blip>
          <a:srcRect/>
          <a:stretch>
            <a:fillRect/>
          </a:stretch>
        </p:blipFill>
        <p:spPr bwMode="auto">
          <a:xfrm>
            <a:off x="917574" y="1884680"/>
            <a:ext cx="7464425" cy="4058920"/>
          </a:xfrm>
          <a:prstGeom prst="rect">
            <a:avLst/>
          </a:prstGeom>
          <a:noFill/>
          <a:ln>
            <a:noFill/>
          </a:ln>
        </p:spPr>
      </p:pic>
    </p:spTree>
    <p:extLst>
      <p:ext uri="{BB962C8B-B14F-4D97-AF65-F5344CB8AC3E}">
        <p14:creationId xmlns:p14="http://schemas.microsoft.com/office/powerpoint/2010/main" val="36444229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12775" y="276285"/>
            <a:ext cx="7997825" cy="6332503"/>
          </a:xfrm>
          <a:prstGeom prst="rect">
            <a:avLst/>
          </a:prstGeom>
        </p:spPr>
        <p:txBody>
          <a:bodyPr wrap="square">
            <a:spAutoFit/>
          </a:bodyPr>
          <a:lstStyle/>
          <a:p>
            <a:endParaRPr lang="en-US" sz="2400" b="1" dirty="0">
              <a:latin typeface="Times New Roman" panose="02020603050405020304" pitchFamily="18" charset="0"/>
              <a:ea typeface="Calibri" panose="020F0502020204030204" pitchFamily="34" charset="0"/>
              <a:cs typeface="Times New Roman" panose="02020603050405020304" pitchFamily="18" charset="0"/>
            </a:endParaRPr>
          </a:p>
          <a:p>
            <a:r>
              <a:rPr lang="en-US" sz="2300" b="1" dirty="0" smtClean="0">
                <a:latin typeface="Times New Roman" pitchFamily="18" charset="0"/>
                <a:ea typeface="Calibri" panose="020F0502020204030204" pitchFamily="34" charset="0"/>
                <a:cs typeface="Times New Roman" panose="02020603050405020304" pitchFamily="18" charset="0"/>
              </a:rPr>
              <a:t>Profile</a:t>
            </a:r>
            <a:endParaRPr lang="en-US" sz="2300" b="1" dirty="0">
              <a:latin typeface="Times New Roman" panose="02020603050405020304" pitchFamily="18" charset="0"/>
              <a:ea typeface="Calibri" panose="020F0502020204030204" pitchFamily="34" charset="0"/>
              <a:cs typeface="Times New Roman" panose="02020603050405020304" pitchFamily="18" charset="0"/>
            </a:endParaRPr>
          </a:p>
          <a:p>
            <a:pPr algn="ctr"/>
            <a:endParaRPr lang="en-US" sz="2400" b="1" dirty="0">
              <a:latin typeface="Times New Roman" panose="02020603050405020304" pitchFamily="18" charset="0"/>
              <a:ea typeface="Calibri" panose="020F0502020204030204" pitchFamily="34" charset="0"/>
              <a:cs typeface="Times New Roman" panose="02020603050405020304" pitchFamily="18" charset="0"/>
            </a:endParaRPr>
          </a:p>
          <a:p>
            <a:pPr algn="ctr"/>
            <a:endParaRPr lang="en-US" sz="2400" b="1" dirty="0">
              <a:latin typeface="Times New Roman" panose="02020603050405020304" pitchFamily="18" charset="0"/>
              <a:ea typeface="Calibri" panose="020F0502020204030204" pitchFamily="34" charset="0"/>
              <a:cs typeface="Times New Roman" panose="02020603050405020304"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p:txBody>
      </p:sp>
      <p:pic>
        <p:nvPicPr>
          <p:cNvPr id="20" name="Picture 19" descr="C:\Users\Lenovo\Desktop\tt\img\profile.png"/>
          <p:cNvPicPr/>
          <p:nvPr/>
        </p:nvPicPr>
        <p:blipFill>
          <a:blip r:embed="rId3">
            <a:extLst>
              <a:ext uri="{28A0092B-C50C-407E-A947-70E740481C1C}">
                <a14:useLocalDpi xmlns:a14="http://schemas.microsoft.com/office/drawing/2010/main" val="0"/>
              </a:ext>
            </a:extLst>
          </a:blip>
          <a:srcRect/>
          <a:stretch>
            <a:fillRect/>
          </a:stretch>
        </p:blipFill>
        <p:spPr bwMode="auto">
          <a:xfrm>
            <a:off x="804636" y="1531938"/>
            <a:ext cx="6931025" cy="4487862"/>
          </a:xfrm>
          <a:prstGeom prst="rect">
            <a:avLst/>
          </a:prstGeom>
          <a:noFill/>
          <a:ln>
            <a:noFill/>
          </a:ln>
        </p:spPr>
      </p:pic>
    </p:spTree>
    <p:extLst>
      <p:ext uri="{BB962C8B-B14F-4D97-AF65-F5344CB8AC3E}">
        <p14:creationId xmlns:p14="http://schemas.microsoft.com/office/powerpoint/2010/main" val="36577470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4870564"/>
          </a:xfrm>
          <a:prstGeom prst="rect">
            <a:avLst/>
          </a:prstGeom>
        </p:spPr>
        <p:txBody>
          <a:bodyPr wrap="square">
            <a:spAutoFit/>
          </a:bodyPr>
          <a:lstStyle/>
          <a:p>
            <a:pPr algn="ctr"/>
            <a:endParaRPr lang="en-US" sz="2300" b="1" dirty="0">
              <a:latin typeface="Times New Roman" pitchFamily="18" charset="0"/>
              <a:cs typeface="Times New Roman" pitchFamily="18" charset="0"/>
            </a:endParaRPr>
          </a:p>
          <a:p>
            <a:r>
              <a:rPr lang="en-US" sz="2300" b="1" dirty="0">
                <a:latin typeface="Times New Roman" pitchFamily="18" charset="0"/>
                <a:cs typeface="Times New Roman" pitchFamily="18" charset="0"/>
              </a:rPr>
              <a:t>      Bike </a:t>
            </a:r>
            <a:r>
              <a:rPr lang="en-US" sz="2300" b="1" dirty="0" smtClean="0">
                <a:latin typeface="Times New Roman" pitchFamily="18" charset="0"/>
                <a:cs typeface="Times New Roman" pitchFamily="18" charset="0"/>
              </a:rPr>
              <a:t>Listing </a:t>
            </a: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p:txBody>
      </p:sp>
      <p:pic>
        <p:nvPicPr>
          <p:cNvPr id="20" name="Picture 19" descr="C:\Users\Lenovo\Desktop\tt\img\bike listins.png"/>
          <p:cNvPicPr/>
          <p:nvPr/>
        </p:nvPicPr>
        <p:blipFill>
          <a:blip r:embed="rId3">
            <a:extLst>
              <a:ext uri="{28A0092B-C50C-407E-A947-70E740481C1C}">
                <a14:useLocalDpi xmlns:a14="http://schemas.microsoft.com/office/drawing/2010/main" val="0"/>
              </a:ext>
            </a:extLst>
          </a:blip>
          <a:srcRect/>
          <a:stretch>
            <a:fillRect/>
          </a:stretch>
        </p:blipFill>
        <p:spPr bwMode="auto">
          <a:xfrm>
            <a:off x="1236889" y="1227137"/>
            <a:ext cx="6992711" cy="4259263"/>
          </a:xfrm>
          <a:prstGeom prst="rect">
            <a:avLst/>
          </a:prstGeom>
          <a:noFill/>
          <a:ln>
            <a:noFill/>
          </a:ln>
        </p:spPr>
      </p:pic>
    </p:spTree>
    <p:extLst>
      <p:ext uri="{BB962C8B-B14F-4D97-AF65-F5344CB8AC3E}">
        <p14:creationId xmlns:p14="http://schemas.microsoft.com/office/powerpoint/2010/main" val="7474761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4870564"/>
          </a:xfrm>
          <a:prstGeom prst="rect">
            <a:avLst/>
          </a:prstGeom>
        </p:spPr>
        <p:txBody>
          <a:bodyPr wrap="square">
            <a:spAutoFit/>
          </a:bodyPr>
          <a:lstStyle/>
          <a:p>
            <a:r>
              <a:rPr lang="en-IN" sz="2300" b="1" dirty="0" smtClean="0">
                <a:latin typeface="Times New Roman" pitchFamily="18" charset="0"/>
                <a:cs typeface="Times New Roman" pitchFamily="18" charset="0"/>
              </a:rPr>
              <a:t>    Location </a:t>
            </a:r>
            <a:r>
              <a:rPr lang="en-IN" sz="2300" b="1" dirty="0">
                <a:latin typeface="Times New Roman" pitchFamily="18" charset="0"/>
                <a:cs typeface="Times New Roman" pitchFamily="18" charset="0"/>
              </a:rPr>
              <a:t>Exploration</a:t>
            </a:r>
            <a:endParaRPr lang="en-IN" sz="2300"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p:txBody>
      </p:sp>
      <p:pic>
        <p:nvPicPr>
          <p:cNvPr id="20" name="Content Placeholder 2"/>
          <p:cNvPicPr/>
          <p:nvPr/>
        </p:nvPicPr>
        <p:blipFill>
          <a:blip r:embed="rId3">
            <a:extLst>
              <a:ext uri="{28A0092B-C50C-407E-A947-70E740481C1C}">
                <a14:useLocalDpi xmlns:a14="http://schemas.microsoft.com/office/drawing/2010/main" val="0"/>
              </a:ext>
            </a:extLst>
          </a:blip>
          <a:stretch>
            <a:fillRect/>
          </a:stretch>
        </p:blipFill>
        <p:spPr>
          <a:xfrm>
            <a:off x="708752" y="922338"/>
            <a:ext cx="7673247" cy="4739957"/>
          </a:xfrm>
          <a:prstGeom prst="rect">
            <a:avLst/>
          </a:prstGeom>
        </p:spPr>
      </p:pic>
    </p:spTree>
    <p:extLst>
      <p:ext uri="{BB962C8B-B14F-4D97-AF65-F5344CB8AC3E}">
        <p14:creationId xmlns:p14="http://schemas.microsoft.com/office/powerpoint/2010/main" val="212976056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4870564"/>
          </a:xfrm>
          <a:prstGeom prst="rect">
            <a:avLst/>
          </a:prstGeom>
        </p:spPr>
        <p:txBody>
          <a:bodyPr wrap="square">
            <a:spAutoFit/>
          </a:bodyPr>
          <a:lstStyle/>
          <a:p>
            <a:r>
              <a:rPr lang="en-US" sz="2300" b="1" dirty="0">
                <a:latin typeface="Times New Roman" pitchFamily="18" charset="0"/>
                <a:cs typeface="Times New Roman" pitchFamily="18" charset="0"/>
              </a:rPr>
              <a:t>      Admin Login</a:t>
            </a: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p:txBody>
      </p:sp>
      <p:pic>
        <p:nvPicPr>
          <p:cNvPr id="20" name="Content Placeholder 3"/>
          <p:cNvPicPr/>
          <p:nvPr/>
        </p:nvPicPr>
        <p:blipFill>
          <a:blip r:embed="rId3">
            <a:extLst>
              <a:ext uri="{28A0092B-C50C-407E-A947-70E740481C1C}">
                <a14:useLocalDpi xmlns:a14="http://schemas.microsoft.com/office/drawing/2010/main" val="0"/>
              </a:ext>
            </a:extLst>
          </a:blip>
          <a:stretch>
            <a:fillRect/>
          </a:stretch>
        </p:blipFill>
        <p:spPr>
          <a:xfrm>
            <a:off x="1374775" y="1074738"/>
            <a:ext cx="6702425" cy="4230052"/>
          </a:xfrm>
          <a:prstGeom prst="rect">
            <a:avLst/>
          </a:prstGeom>
        </p:spPr>
      </p:pic>
    </p:spTree>
    <p:extLst>
      <p:ext uri="{BB962C8B-B14F-4D97-AF65-F5344CB8AC3E}">
        <p14:creationId xmlns:p14="http://schemas.microsoft.com/office/powerpoint/2010/main" val="372665003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70901" y="276285"/>
            <a:ext cx="8745556" cy="4516621"/>
          </a:xfrm>
          <a:prstGeom prst="rect">
            <a:avLst/>
          </a:prstGeom>
        </p:spPr>
        <p:txBody>
          <a:bodyPr wrap="square">
            <a:spAutoFit/>
          </a:bodyPr>
          <a:lstStyle/>
          <a:p>
            <a:r>
              <a:rPr lang="en-US" sz="2300" b="1" dirty="0">
                <a:latin typeface="Times New Roman" pitchFamily="18" charset="0"/>
                <a:cs typeface="Times New Roman" pitchFamily="18" charset="0"/>
              </a:rPr>
              <a:t> Dashboard</a:t>
            </a: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p:txBody>
      </p:sp>
      <p:pic>
        <p:nvPicPr>
          <p:cNvPr id="20" name="Picture 19" descr="C:\Users\Lenovo\Desktop\tt\img\dashboard.png"/>
          <p:cNvPicPr/>
          <p:nvPr/>
        </p:nvPicPr>
        <p:blipFill rotWithShape="1">
          <a:blip r:embed="rId3">
            <a:extLst>
              <a:ext uri="{28A0092B-C50C-407E-A947-70E740481C1C}">
                <a14:useLocalDpi xmlns:a14="http://schemas.microsoft.com/office/drawing/2010/main" val="0"/>
              </a:ext>
            </a:extLst>
          </a:blip>
          <a:srcRect b="6312"/>
          <a:stretch/>
        </p:blipFill>
        <p:spPr bwMode="auto">
          <a:xfrm>
            <a:off x="765175" y="1531938"/>
            <a:ext cx="7616825" cy="410749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132324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70901" y="312737"/>
            <a:ext cx="8087299" cy="6501780"/>
          </a:xfrm>
          <a:prstGeom prst="rect">
            <a:avLst/>
          </a:prstGeom>
        </p:spPr>
        <p:txBody>
          <a:bodyPr wrap="square">
            <a:spAutoFit/>
          </a:bodyPr>
          <a:lstStyle/>
          <a:p>
            <a:pPr algn="ctr"/>
            <a:r>
              <a:rPr lang="en-US" sz="2400" b="1" dirty="0">
                <a:latin typeface="Times New Roman" pitchFamily="18" charset="0"/>
                <a:cs typeface="Times New Roman" pitchFamily="18" charset="0"/>
              </a:rPr>
              <a:t>INTRODUCTION</a:t>
            </a:r>
          </a:p>
          <a:p>
            <a:pPr algn="ctr"/>
            <a:endParaRPr lang="en-US" sz="2300" b="1" dirty="0">
              <a:latin typeface="Times New Roman" pitchFamily="18" charset="0"/>
              <a:cs typeface="Times New Roman" pitchFamily="18" charset="0"/>
            </a:endParaRPr>
          </a:p>
          <a:p>
            <a:pPr algn="ctr"/>
            <a:endParaRPr lang="en-US" sz="800" b="1" dirty="0">
              <a:latin typeface="Times New Roman" pitchFamily="18" charset="0"/>
              <a:cs typeface="Times New Roman" pitchFamily="18" charset="0"/>
            </a:endParaRPr>
          </a:p>
          <a:p>
            <a:pPr marL="457200" indent="-186055" algn="just">
              <a:lnSpc>
                <a:spcPct val="150000"/>
              </a:lnSpc>
              <a:spcAft>
                <a:spcPts val="290"/>
              </a:spcAft>
            </a:pPr>
            <a:r>
              <a:rPr lang="en-IN" sz="2400" dirty="0">
                <a:latin typeface="Times New Roman" pitchFamily="18" charset="0"/>
                <a:cs typeface="Times New Roman" pitchFamily="18" charset="0"/>
              </a:rPr>
              <a:t>	</a:t>
            </a:r>
            <a:r>
              <a:rPr lang="en-US" sz="2000" dirty="0">
                <a:solidFill>
                  <a:srgbClr val="000000"/>
                </a:solidFill>
                <a:latin typeface="Times New Roman" pitchFamily="18" charset="0"/>
                <a:cs typeface="Times New Roman" pitchFamily="18" charset="0"/>
              </a:rPr>
              <a:t>	</a:t>
            </a:r>
            <a:r>
              <a:rPr lang="en-US" sz="2000" dirty="0">
                <a:latin typeface="Times New Roman" pitchFamily="18" charset="0"/>
                <a:cs typeface="Times New Roman" pitchFamily="18" charset="0"/>
              </a:rPr>
              <a:t>This web-based platform is designed with user experience in mind, offering a responsive interface and an interactive map to help users locate nearby rental stations and discover popular attractions. The system is structured into two main modules: the User Module and the Admin Module. The User Module allows individuals to register, browse available bikes, view rental pricing, and make online bookings with ease. The Admin Module provides tools for administrators to manage bike listings, monitor bookings, and update tourist destination information. By promoting bicycle usage for travel, the system supports sustainable tourism and offers a smarter, eco-friendly alternative for both urban commuters and tourists.</a:t>
            </a:r>
            <a:endParaRPr lang="en-US" sz="2000" b="1" dirty="0">
              <a:latin typeface="Times New Roman" pitchFamily="18" charset="0"/>
              <a:cs typeface="Times New Roman" pitchFamily="18" charset="0"/>
            </a:endParaRPr>
          </a:p>
          <a:p>
            <a:pPr algn="ctr"/>
            <a:endParaRPr lang="en-US" sz="2300" b="1" dirty="0">
              <a:latin typeface="Time Roman"/>
              <a:cs typeface="Times New Roman" pitchFamily="18" charset="0"/>
            </a:endParaRPr>
          </a:p>
        </p:txBody>
      </p:sp>
    </p:spTree>
    <p:extLst>
      <p:ext uri="{BB962C8B-B14F-4D97-AF65-F5344CB8AC3E}">
        <p14:creationId xmlns:p14="http://schemas.microsoft.com/office/powerpoint/2010/main" val="406376928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77947322-DA91-37B2-57E2-81D81A97263A}"/>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BE73A259-BA2A-D39E-820E-C6890385C5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C:\Users\Lenovo\Desktop\tt\img\Manage Bikes.png"/>
          <p:cNvPicPr/>
          <p:nvPr/>
        </p:nvPicPr>
        <p:blipFill>
          <a:blip r:embed="rId3">
            <a:extLst>
              <a:ext uri="{28A0092B-C50C-407E-A947-70E740481C1C}">
                <a14:useLocalDpi xmlns:a14="http://schemas.microsoft.com/office/drawing/2010/main" val="0"/>
              </a:ext>
            </a:extLst>
          </a:blip>
          <a:srcRect/>
          <a:stretch>
            <a:fillRect/>
          </a:stretch>
        </p:blipFill>
        <p:spPr bwMode="auto">
          <a:xfrm>
            <a:off x="1181100" y="1295401"/>
            <a:ext cx="6972300" cy="4191000"/>
          </a:xfrm>
          <a:prstGeom prst="rect">
            <a:avLst/>
          </a:prstGeom>
          <a:noFill/>
          <a:ln>
            <a:noFill/>
          </a:ln>
        </p:spPr>
      </p:pic>
      <p:sp>
        <p:nvSpPr>
          <p:cNvPr id="2" name="Rectangle 1"/>
          <p:cNvSpPr/>
          <p:nvPr/>
        </p:nvSpPr>
        <p:spPr>
          <a:xfrm>
            <a:off x="720944" y="533400"/>
            <a:ext cx="1963999" cy="446276"/>
          </a:xfrm>
          <a:prstGeom prst="rect">
            <a:avLst/>
          </a:prstGeom>
        </p:spPr>
        <p:txBody>
          <a:bodyPr wrap="none">
            <a:spAutoFit/>
          </a:bodyPr>
          <a:lstStyle/>
          <a:p>
            <a:r>
              <a:rPr lang="en-IN" sz="2300" b="1" dirty="0">
                <a:latin typeface="Times New Roman" pitchFamily="18" charset="0"/>
                <a:cs typeface="Times New Roman" pitchFamily="18" charset="0"/>
              </a:rPr>
              <a:t>Manage Bikes</a:t>
            </a:r>
            <a:endParaRPr lang="en-IN" sz="2300" dirty="0">
              <a:latin typeface="Times New Roman" pitchFamily="18" charset="0"/>
              <a:cs typeface="Times New Roman" pitchFamily="18" charset="0"/>
            </a:endParaRPr>
          </a:p>
        </p:txBody>
      </p:sp>
    </p:spTree>
    <p:extLst>
      <p:ext uri="{BB962C8B-B14F-4D97-AF65-F5344CB8AC3E}">
        <p14:creationId xmlns:p14="http://schemas.microsoft.com/office/powerpoint/2010/main" val="307833153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5139BB1C-0123-FDE0-E2FE-66F8E4BAB3CB}"/>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78B69BDA-4CE3-ED88-2203-D50A548EA93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C:\Users\Lenovo\Desktop\tt\img\manage book.png"/>
          <p:cNvPicPr/>
          <p:nvPr/>
        </p:nvPicPr>
        <p:blipFill rotWithShape="1">
          <a:blip r:embed="rId3">
            <a:extLst>
              <a:ext uri="{28A0092B-C50C-407E-A947-70E740481C1C}">
                <a14:useLocalDpi xmlns:a14="http://schemas.microsoft.com/office/drawing/2010/main" val="0"/>
              </a:ext>
            </a:extLst>
          </a:blip>
          <a:srcRect b="7309"/>
          <a:stretch/>
        </p:blipFill>
        <p:spPr bwMode="auto">
          <a:xfrm>
            <a:off x="1104900" y="1143000"/>
            <a:ext cx="7124700" cy="4191000"/>
          </a:xfrm>
          <a:prstGeom prst="rect">
            <a:avLst/>
          </a:prstGeom>
          <a:noFill/>
          <a:ln>
            <a:noFill/>
          </a:ln>
          <a:extLst>
            <a:ext uri="{53640926-AAD7-44D8-BBD7-CCE9431645EC}">
              <a14:shadowObscured xmlns:a14="http://schemas.microsoft.com/office/drawing/2010/main"/>
            </a:ext>
          </a:extLst>
        </p:spPr>
      </p:pic>
      <p:sp>
        <p:nvSpPr>
          <p:cNvPr id="8" name="Rectangle 7"/>
          <p:cNvSpPr/>
          <p:nvPr/>
        </p:nvSpPr>
        <p:spPr>
          <a:xfrm>
            <a:off x="947519" y="414782"/>
            <a:ext cx="2438488" cy="446276"/>
          </a:xfrm>
          <a:prstGeom prst="rect">
            <a:avLst/>
          </a:prstGeom>
        </p:spPr>
        <p:txBody>
          <a:bodyPr wrap="none">
            <a:spAutoFit/>
          </a:bodyPr>
          <a:lstStyle/>
          <a:p>
            <a:r>
              <a:rPr lang="en-IN" sz="2300" b="1" dirty="0">
                <a:latin typeface="Times New Roman" pitchFamily="18" charset="0"/>
                <a:cs typeface="Times New Roman" pitchFamily="18" charset="0"/>
              </a:rPr>
              <a:t>Manage Bookings</a:t>
            </a:r>
            <a:endParaRPr lang="en-IN" sz="2300" dirty="0">
              <a:latin typeface="Times New Roman" pitchFamily="18" charset="0"/>
              <a:cs typeface="Times New Roman" pitchFamily="18" charset="0"/>
            </a:endParaRPr>
          </a:p>
        </p:txBody>
      </p:sp>
    </p:spTree>
    <p:extLst>
      <p:ext uri="{BB962C8B-B14F-4D97-AF65-F5344CB8AC3E}">
        <p14:creationId xmlns:p14="http://schemas.microsoft.com/office/powerpoint/2010/main" val="28745264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67F550F2-4653-D278-D226-627F91EF912D}"/>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0E7079FA-BC6E-1513-B242-78C471BC996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C:\Users\Lenovo\Desktop\tt\img\Screenshot (62).png"/>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447800"/>
            <a:ext cx="7086600" cy="4242436"/>
          </a:xfrm>
          <a:prstGeom prst="rect">
            <a:avLst/>
          </a:prstGeom>
          <a:noFill/>
          <a:ln>
            <a:noFill/>
          </a:ln>
        </p:spPr>
      </p:pic>
      <p:sp>
        <p:nvSpPr>
          <p:cNvPr id="8" name="Rectangle 7"/>
          <p:cNvSpPr/>
          <p:nvPr/>
        </p:nvSpPr>
        <p:spPr>
          <a:xfrm>
            <a:off x="609600" y="533400"/>
            <a:ext cx="1981633" cy="446276"/>
          </a:xfrm>
          <a:prstGeom prst="rect">
            <a:avLst/>
          </a:prstGeom>
        </p:spPr>
        <p:txBody>
          <a:bodyPr wrap="none">
            <a:spAutoFit/>
          </a:bodyPr>
          <a:lstStyle/>
          <a:p>
            <a:r>
              <a:rPr lang="en-IN" sz="2300" b="1" dirty="0">
                <a:latin typeface="Times New Roman" pitchFamily="18" charset="0"/>
                <a:cs typeface="Times New Roman" pitchFamily="18" charset="0"/>
              </a:rPr>
              <a:t>Manage Users</a:t>
            </a:r>
            <a:endParaRPr lang="en-IN" sz="2300" dirty="0">
              <a:latin typeface="Times New Roman" pitchFamily="18" charset="0"/>
              <a:cs typeface="Times New Roman" pitchFamily="18" charset="0"/>
            </a:endParaRPr>
          </a:p>
        </p:txBody>
      </p:sp>
    </p:spTree>
    <p:extLst>
      <p:ext uri="{BB962C8B-B14F-4D97-AF65-F5344CB8AC3E}">
        <p14:creationId xmlns:p14="http://schemas.microsoft.com/office/powerpoint/2010/main" val="399093598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D806C83F-EC54-AD7C-0FF9-C0EFFB824ACE}"/>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AB9FFA59-EA12-AD67-F926-78A9798B8F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 xmlns:a16="http://schemas.microsoft.com/office/drawing/2014/main" id="{A8666C52-4A72-BF70-0746-D96102F79BAD}"/>
              </a:ext>
            </a:extLst>
          </p:cNvPr>
          <p:cNvSpPr txBox="1"/>
          <p:nvPr/>
        </p:nvSpPr>
        <p:spPr>
          <a:xfrm>
            <a:off x="3276600" y="5800346"/>
            <a:ext cx="3352800" cy="646331"/>
          </a:xfrm>
          <a:prstGeom prst="rect">
            <a:avLst/>
          </a:prstGeom>
          <a:noFill/>
        </p:spPr>
        <p:txBody>
          <a:bodyPr wrap="square">
            <a:spAutoFit/>
          </a:bodyPr>
          <a:lstStyle/>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7" name="Picture 6" descr="C:\Users\Lenovo\Desktop\tt\img\Screenshot (61).png"/>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1"/>
            <a:ext cx="6857999" cy="4761230"/>
          </a:xfrm>
          <a:prstGeom prst="rect">
            <a:avLst/>
          </a:prstGeom>
          <a:noFill/>
          <a:ln>
            <a:noFill/>
          </a:ln>
        </p:spPr>
      </p:pic>
      <p:sp>
        <p:nvSpPr>
          <p:cNvPr id="9" name="Rectangle 8"/>
          <p:cNvSpPr/>
          <p:nvPr/>
        </p:nvSpPr>
        <p:spPr>
          <a:xfrm>
            <a:off x="1219200" y="238526"/>
            <a:ext cx="1103187" cy="446276"/>
          </a:xfrm>
          <a:prstGeom prst="rect">
            <a:avLst/>
          </a:prstGeom>
        </p:spPr>
        <p:txBody>
          <a:bodyPr wrap="none">
            <a:spAutoFit/>
          </a:bodyPr>
          <a:lstStyle/>
          <a:p>
            <a:r>
              <a:rPr lang="en-IN" sz="2300" b="1" dirty="0">
                <a:latin typeface="Times New Roman" pitchFamily="18" charset="0"/>
                <a:cs typeface="Times New Roman" pitchFamily="18" charset="0"/>
              </a:rPr>
              <a:t>Invoice</a:t>
            </a:r>
            <a:endParaRPr lang="en-IN" sz="2300" dirty="0">
              <a:latin typeface="Times New Roman" pitchFamily="18" charset="0"/>
              <a:cs typeface="Times New Roman" pitchFamily="18" charset="0"/>
            </a:endParaRPr>
          </a:p>
        </p:txBody>
      </p:sp>
    </p:spTree>
    <p:extLst>
      <p:ext uri="{BB962C8B-B14F-4D97-AF65-F5344CB8AC3E}">
        <p14:creationId xmlns:p14="http://schemas.microsoft.com/office/powerpoint/2010/main" val="154031296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D806C83F-EC54-AD7C-0FF9-C0EFFB824ACE}"/>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AB9FFA59-EA12-AD67-F926-78A9798B8F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 xmlns:a16="http://schemas.microsoft.com/office/drawing/2014/main" id="{A8666C52-4A72-BF70-0746-D96102F79BAD}"/>
              </a:ext>
            </a:extLst>
          </p:cNvPr>
          <p:cNvSpPr txBox="1"/>
          <p:nvPr/>
        </p:nvSpPr>
        <p:spPr>
          <a:xfrm>
            <a:off x="3276600" y="5800346"/>
            <a:ext cx="3352800" cy="646331"/>
          </a:xfrm>
          <a:prstGeom prst="rect">
            <a:avLst/>
          </a:prstGeom>
          <a:noFill/>
        </p:spPr>
        <p:txBody>
          <a:bodyPr wrap="square">
            <a:spAutoFit/>
          </a:bodyPr>
          <a:lstStyle/>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9" name="Rectangle 8"/>
          <p:cNvSpPr/>
          <p:nvPr/>
        </p:nvSpPr>
        <p:spPr>
          <a:xfrm>
            <a:off x="965662" y="472133"/>
            <a:ext cx="2222083" cy="446276"/>
          </a:xfrm>
          <a:prstGeom prst="rect">
            <a:avLst/>
          </a:prstGeom>
        </p:spPr>
        <p:txBody>
          <a:bodyPr wrap="none">
            <a:spAutoFit/>
          </a:bodyPr>
          <a:lstStyle/>
          <a:p>
            <a:r>
              <a:rPr lang="en-US" sz="2300" b="1" dirty="0">
                <a:latin typeface="Times New Roman" pitchFamily="18" charset="0"/>
                <a:cs typeface="Times New Roman" pitchFamily="18" charset="0"/>
              </a:rPr>
              <a:t>Online Payment</a:t>
            </a:r>
            <a:endParaRPr lang="en-IN" sz="2300" dirty="0">
              <a:latin typeface="Times New Roman" pitchFamily="18" charset="0"/>
              <a:cs typeface="Times New Roman" pitchFamily="18" charset="0"/>
            </a:endParaRPr>
          </a:p>
        </p:txBody>
      </p:sp>
      <p:pic>
        <p:nvPicPr>
          <p:cNvPr id="10" name="Picture 9" descr="C:\Users\Lenovo\Pictures\Screenshots\Screenshot (47).png"/>
          <p:cNvPicPr/>
          <p:nvPr/>
        </p:nvPicPr>
        <p:blipFill rotWithShape="1">
          <a:blip r:embed="rId3">
            <a:extLst>
              <a:ext uri="{28A0092B-C50C-407E-A947-70E740481C1C}">
                <a14:useLocalDpi xmlns:a14="http://schemas.microsoft.com/office/drawing/2010/main" val="0"/>
              </a:ext>
            </a:extLst>
          </a:blip>
          <a:srcRect t="17499" r="1878" b="7084"/>
          <a:stretch/>
        </p:blipFill>
        <p:spPr bwMode="auto">
          <a:xfrm>
            <a:off x="1686876" y="1219200"/>
            <a:ext cx="6466524" cy="399161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4823145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 xmlns:a16="http://schemas.microsoft.com/office/drawing/2014/main" id="{D806C83F-EC54-AD7C-0FF9-C0EFFB824ACE}"/>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 xmlns:a16="http://schemas.microsoft.com/office/drawing/2014/main" id="{AB9FFA59-EA12-AD67-F926-78A9798B8F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 xmlns:a16="http://schemas.microsoft.com/office/drawing/2014/main" id="{A8666C52-4A72-BF70-0746-D96102F79BAD}"/>
              </a:ext>
            </a:extLst>
          </p:cNvPr>
          <p:cNvSpPr txBox="1"/>
          <p:nvPr/>
        </p:nvSpPr>
        <p:spPr>
          <a:xfrm>
            <a:off x="3276600" y="5800346"/>
            <a:ext cx="3352800" cy="646331"/>
          </a:xfrm>
          <a:prstGeom prst="rect">
            <a:avLst/>
          </a:prstGeom>
          <a:noFill/>
        </p:spPr>
        <p:txBody>
          <a:bodyPr wrap="square">
            <a:spAutoFit/>
          </a:bodyPr>
          <a:lstStyle/>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9" name="Rectangle 8"/>
          <p:cNvSpPr/>
          <p:nvPr/>
        </p:nvSpPr>
        <p:spPr>
          <a:xfrm>
            <a:off x="762000" y="609600"/>
            <a:ext cx="1830950" cy="446276"/>
          </a:xfrm>
          <a:prstGeom prst="rect">
            <a:avLst/>
          </a:prstGeom>
        </p:spPr>
        <p:txBody>
          <a:bodyPr wrap="none">
            <a:spAutoFit/>
          </a:bodyPr>
          <a:lstStyle/>
          <a:p>
            <a:r>
              <a:rPr lang="en-IN" sz="2300" b="1" dirty="0">
                <a:latin typeface="Times New Roman" pitchFamily="18" charset="0"/>
                <a:cs typeface="Times New Roman" pitchFamily="18" charset="0"/>
              </a:rPr>
              <a:t>Invoice Print</a:t>
            </a:r>
            <a:endParaRPr lang="en-IN" sz="2300" dirty="0">
              <a:latin typeface="Times New Roman" pitchFamily="18" charset="0"/>
              <a:cs typeface="Times New Roman" pitchFamily="18" charset="0"/>
            </a:endParaRPr>
          </a:p>
        </p:txBody>
      </p:sp>
      <p:pic>
        <p:nvPicPr>
          <p:cNvPr id="11" name="Picture 10" descr="C:\Users\Lenovo\Pictures\Screenshots\Screenshot (49).png"/>
          <p:cNvPicPr/>
          <p:nvPr/>
        </p:nvPicPr>
        <p:blipFill rotWithShape="1">
          <a:blip r:embed="rId3">
            <a:extLst>
              <a:ext uri="{28A0092B-C50C-407E-A947-70E740481C1C}">
                <a14:useLocalDpi xmlns:a14="http://schemas.microsoft.com/office/drawing/2010/main" val="0"/>
              </a:ext>
            </a:extLst>
          </a:blip>
          <a:srcRect l="30282" t="2511" r="31155" b="2511"/>
          <a:stretch/>
        </p:blipFill>
        <p:spPr bwMode="auto">
          <a:xfrm>
            <a:off x="2209800" y="1219200"/>
            <a:ext cx="4800600" cy="472440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5127141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a:extLst>
              <a:ext uri="{FF2B5EF4-FFF2-40B4-BE49-F238E27FC236}">
                <a16:creationId xmlns="" xmlns:a16="http://schemas.microsoft.com/office/drawing/2014/main" id="{95FA7A24-41FB-C28D-0655-181B12A90E2D}"/>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descr="A certificate with text on it&#10;&#10;AI-generated content may be incorrect.">
            <a:extLst>
              <a:ext uri="{FF2B5EF4-FFF2-40B4-BE49-F238E27FC236}">
                <a16:creationId xmlns="" xmlns:a16="http://schemas.microsoft.com/office/drawing/2014/main" id="{5BE7C9DE-59AA-1486-EEC1-56C3416D5D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338355"/>
            <a:ext cx="8382000" cy="6138645"/>
          </a:xfrm>
          <a:prstGeom prst="rect">
            <a:avLst/>
          </a:prstGeom>
        </p:spPr>
      </p:pic>
    </p:spTree>
    <p:extLst>
      <p:ext uri="{BB962C8B-B14F-4D97-AF65-F5344CB8AC3E}">
        <p14:creationId xmlns:p14="http://schemas.microsoft.com/office/powerpoint/2010/main" val="3028053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12775" y="276285"/>
            <a:ext cx="7921625" cy="6209392"/>
          </a:xfrm>
          <a:prstGeom prst="rect">
            <a:avLst/>
          </a:prstGeom>
        </p:spPr>
        <p:txBody>
          <a:bodyPr wrap="square">
            <a:spAutoFit/>
          </a:bodyPr>
          <a:lstStyle/>
          <a:p>
            <a:pPr algn="ctr"/>
            <a:r>
              <a:rPr lang="en-US" sz="2400" b="1" dirty="0">
                <a:latin typeface="Times New Roman" pitchFamily="18" charset="0"/>
                <a:cs typeface="Times New Roman" pitchFamily="18" charset="0"/>
              </a:rPr>
              <a:t>REFERENCES</a:t>
            </a:r>
          </a:p>
          <a:p>
            <a:pPr algn="ctr"/>
            <a:endParaRPr lang="en-US" sz="2300" b="1" dirty="0">
              <a:latin typeface="Times New Roman" pitchFamily="18" charset="0"/>
              <a:cs typeface="Times New Roman" pitchFamily="18" charset="0"/>
            </a:endParaRPr>
          </a:p>
          <a:p>
            <a:pPr algn="ctr"/>
            <a:r>
              <a:rPr lang="en-US" sz="2400" b="1" dirty="0">
                <a:latin typeface="Times New Roman" panose="02020603050405020304" pitchFamily="18" charset="0"/>
                <a:ea typeface="Calibri" panose="020F0502020204030204" pitchFamily="34" charset="0"/>
                <a:cs typeface="Times New Roman" panose="02020603050405020304" pitchFamily="18" charset="0"/>
              </a:rPr>
              <a:t>Bike Rental with Exploring System</a:t>
            </a:r>
          </a:p>
          <a:p>
            <a:pPr algn="ctr"/>
            <a:endParaRPr lang="en-IN" sz="2400" b="1"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IN" sz="2000" b="1" dirty="0">
                <a:effectLst/>
                <a:latin typeface="Times New Roman" pitchFamily="18" charset="0"/>
                <a:ea typeface="Calibri" panose="020F0502020204030204" pitchFamily="34" charset="0"/>
                <a:cs typeface="Times New Roman" panose="02020603050405020304" pitchFamily="18" charset="0"/>
              </a:rPr>
              <a:t>Web Reference</a:t>
            </a:r>
            <a:endParaRPr lang="en-IN" sz="2000" dirty="0">
              <a:effectLst/>
              <a:latin typeface="Times New Roman" pitchFamily="18" charset="0"/>
              <a:ea typeface="Calibri" panose="020F0502020204030204" pitchFamily="34" charset="0"/>
              <a:cs typeface="Times New Roman" pitchFamily="18" charset="0"/>
            </a:endParaRPr>
          </a:p>
          <a:p>
            <a:pPr marL="228600" indent="-228600">
              <a:spcAft>
                <a:spcPts val="800"/>
              </a:spcAft>
            </a:pPr>
            <a:r>
              <a:rPr lang="en-IN" sz="2000" dirty="0">
                <a:latin typeface="Times New Roman" pitchFamily="18" charset="0"/>
                <a:cs typeface="Times New Roman" pitchFamily="18" charset="0"/>
              </a:rPr>
              <a:t>[1] https://www.w3schools.com</a:t>
            </a:r>
          </a:p>
          <a:p>
            <a:pPr marL="228600" indent="-228600">
              <a:spcAft>
                <a:spcPts val="800"/>
              </a:spcAft>
            </a:pPr>
            <a:r>
              <a:rPr lang="en-IN" sz="2000" dirty="0">
                <a:latin typeface="Times New Roman" pitchFamily="18" charset="0"/>
                <a:cs typeface="Times New Roman" pitchFamily="18" charset="0"/>
              </a:rPr>
              <a:t>[2] https://www.fullstack.com </a:t>
            </a:r>
          </a:p>
          <a:p>
            <a:pPr marL="228600" indent="-228600">
              <a:spcAft>
                <a:spcPts val="800"/>
              </a:spcAft>
            </a:pPr>
            <a:r>
              <a:rPr lang="en-IN" sz="2000" dirty="0">
                <a:latin typeface="Times New Roman" pitchFamily="18" charset="0"/>
                <a:cs typeface="Times New Roman" pitchFamily="18" charset="0"/>
              </a:rPr>
              <a:t>[3] https://dev.mysql.com/doc/ </a:t>
            </a:r>
          </a:p>
          <a:p>
            <a:pPr marL="228600" indent="-228600">
              <a:spcAft>
                <a:spcPts val="800"/>
              </a:spcAft>
            </a:pPr>
            <a:r>
              <a:rPr lang="en-IN" sz="2000" dirty="0">
                <a:latin typeface="Times New Roman" pitchFamily="18" charset="0"/>
                <a:cs typeface="Times New Roman" pitchFamily="18" charset="0"/>
              </a:rPr>
              <a:t>[4] https://www.w3schools.com/php/ </a:t>
            </a:r>
            <a:r>
              <a:rPr lang="en-IN" sz="2000" b="1" dirty="0">
                <a:effectLst/>
                <a:latin typeface="Times New Roman" pitchFamily="18" charset="0"/>
                <a:ea typeface="Calibri" panose="020F0502020204030204" pitchFamily="34" charset="0"/>
                <a:cs typeface="Times New Roman" pitchFamily="18" charset="0"/>
              </a:rPr>
              <a:t> </a:t>
            </a:r>
          </a:p>
          <a:p>
            <a:pPr marL="228600" indent="-228600">
              <a:spcAft>
                <a:spcPts val="800"/>
              </a:spcAft>
            </a:pPr>
            <a:r>
              <a:rPr lang="en-US" sz="2000" b="1" dirty="0">
                <a:solidFill>
                  <a:srgbClr val="000000"/>
                </a:solidFill>
                <a:effectLst/>
                <a:latin typeface="Times New Roman" panose="02020603050405020304" pitchFamily="18" charset="0"/>
                <a:ea typeface="Times New Roman" panose="02020603050405020304" pitchFamily="18" charset="0"/>
              </a:rPr>
              <a:t>Book Reference</a:t>
            </a:r>
          </a:p>
          <a:p>
            <a:pPr marL="228600" indent="-228600">
              <a:spcAft>
                <a:spcPts val="800"/>
              </a:spcAft>
            </a:pPr>
            <a:r>
              <a:rPr lang="en-US" sz="2000" dirty="0">
                <a:latin typeface="Times New Roman" pitchFamily="18" charset="0"/>
                <a:cs typeface="Times New Roman" pitchFamily="18" charset="0"/>
              </a:rPr>
              <a:t>[1] </a:t>
            </a:r>
            <a:r>
              <a:rPr lang="en-US" sz="2000" dirty="0" err="1">
                <a:latin typeface="Times New Roman" pitchFamily="18" charset="0"/>
                <a:cs typeface="Times New Roman" pitchFamily="18" charset="0"/>
              </a:rPr>
              <a:t>Sommerville</a:t>
            </a:r>
            <a:r>
              <a:rPr lang="en-US" sz="2000" dirty="0">
                <a:latin typeface="Times New Roman" pitchFamily="18" charset="0"/>
                <a:cs typeface="Times New Roman" pitchFamily="18" charset="0"/>
              </a:rPr>
              <a:t>, Ian. Software Engineering (10th Edition). Pearson Education, 2015. </a:t>
            </a:r>
            <a:endParaRPr lang="en-IN" sz="2000" dirty="0">
              <a:solidFill>
                <a:srgbClr val="000000"/>
              </a:solidFill>
              <a:effectLst/>
              <a:latin typeface="Times New Roman" panose="02020603050405020304" pitchFamily="18" charset="0"/>
              <a:ea typeface="Times New Roman" panose="02020603050405020304" pitchFamily="18" charset="0"/>
              <a:cs typeface="Times New Roman" pitchFamily="18" charset="0"/>
            </a:endParaRPr>
          </a:p>
          <a:p>
            <a:pPr marL="295275" indent="-295275" algn="just">
              <a:spcBef>
                <a:spcPts val="1200"/>
              </a:spcBef>
              <a:spcAft>
                <a:spcPts val="290"/>
              </a:spcAft>
            </a:pPr>
            <a:r>
              <a:rPr lang="en-US" sz="2000" dirty="0">
                <a:latin typeface="Times New Roman" pitchFamily="18" charset="0"/>
                <a:cs typeface="Times New Roman" pitchFamily="18" charset="0"/>
              </a:rPr>
              <a:t>[2] Pressman, Roger S., and Maxim, Bruce R. Software Engineering: A Practitioner’s Approach (8th Edition). McGraw-Hill Education, 2014.</a:t>
            </a:r>
          </a:p>
          <a:p>
            <a:pPr marL="295275" indent="-295275" algn="just">
              <a:spcBef>
                <a:spcPts val="1200"/>
              </a:spcBef>
              <a:spcAft>
                <a:spcPts val="290"/>
              </a:spcAft>
            </a:pPr>
            <a:r>
              <a:rPr lang="en-US" sz="2000" dirty="0">
                <a:latin typeface="Times New Roman" pitchFamily="18" charset="0"/>
                <a:cs typeface="Times New Roman" pitchFamily="18" charset="0"/>
              </a:rPr>
              <a:t>[3] Welling, Luke, and Thomson, Laura. PHP and MySQL Web Development (5th Edition). Addison-Wesley, 2016.</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14476022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821362"/>
          </a:xfrm>
        </p:spPr>
        <p:txBody>
          <a:bodyPr>
            <a:normAutofit/>
          </a:bodyPr>
          <a:lstStyle/>
          <a:p>
            <a:r>
              <a:rPr lang="en-US" sz="8000" dirty="0" smtClean="0">
                <a:latin typeface="Times New Roman" pitchFamily="18" charset="0"/>
                <a:cs typeface="Times New Roman" pitchFamily="18" charset="0"/>
              </a:rPr>
              <a:t>Thank You</a:t>
            </a:r>
            <a:endParaRPr lang="en-IN" sz="8000" dirty="0">
              <a:latin typeface="Times New Roman" pitchFamily="18" charset="0"/>
              <a:cs typeface="Times New Roman" pitchFamily="18" charset="0"/>
            </a:endParaRPr>
          </a:p>
        </p:txBody>
      </p:sp>
    </p:spTree>
    <p:extLst>
      <p:ext uri="{BB962C8B-B14F-4D97-AF65-F5344CB8AC3E}">
        <p14:creationId xmlns:p14="http://schemas.microsoft.com/office/powerpoint/2010/main" val="1950884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56492" y="6396760"/>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65175" y="276285"/>
            <a:ext cx="7616825" cy="5170646"/>
          </a:xfrm>
          <a:prstGeom prst="rect">
            <a:avLst/>
          </a:prstGeom>
        </p:spPr>
        <p:txBody>
          <a:bodyPr wrap="square">
            <a:spAutoFit/>
          </a:bodyPr>
          <a:lstStyle/>
          <a:p>
            <a:pPr algn="ctr"/>
            <a:r>
              <a:rPr lang="en-US" sz="2400" b="1" dirty="0">
                <a:latin typeface="Times New Roman" pitchFamily="18" charset="0"/>
                <a:cs typeface="Times New Roman" pitchFamily="18" charset="0"/>
              </a:rPr>
              <a:t>PROBLEM DEFINITION</a:t>
            </a:r>
          </a:p>
          <a:p>
            <a:pPr algn="just">
              <a:lnSpc>
                <a:spcPct val="150000"/>
              </a:lnSpc>
            </a:pPr>
            <a:endParaRPr lang="en-IN" sz="2000" dirty="0">
              <a:latin typeface="Times New Roman" pitchFamily="18" charset="0"/>
              <a:cs typeface="Times New Roman" pitchFamily="18" charset="0"/>
            </a:endParaRPr>
          </a:p>
          <a:p>
            <a:pPr algn="just">
              <a:lnSpc>
                <a:spcPct val="150000"/>
              </a:lnSpc>
            </a:pPr>
            <a:r>
              <a:rPr lang="en-IN" sz="2000" dirty="0">
                <a:latin typeface="Times New Roman" pitchFamily="18" charset="0"/>
                <a:cs typeface="Times New Roman" pitchFamily="18" charset="0"/>
              </a:rPr>
              <a:t>	</a:t>
            </a:r>
            <a:r>
              <a:rPr lang="en-US" sz="2000" dirty="0">
                <a:latin typeface="Times New Roman" pitchFamily="18" charset="0"/>
                <a:cs typeface="Times New Roman" pitchFamily="18" charset="0"/>
              </a:rPr>
              <a:t>The rising demand for convenient and eco-friendly transportation in tourist areas highlights the need for an efficient bike rental system. Traditional methods are often manual, time-consuming, and lack transparency, making it difficult for tourists to find and book bikes easily. There is no centralized platform to view available bikes, compare prices, or locate nearby rental stations. The absence of real-time navigation and user feedback also limits satisfaction and decision-making. </a:t>
            </a:r>
          </a:p>
          <a:p>
            <a:pPr algn="ctr"/>
            <a:endParaRPr lang="en-US" b="1" dirty="0">
              <a:latin typeface="Times New Roman" pitchFamily="18" charset="0"/>
              <a:cs typeface="Times New Roman" pitchFamily="18" charset="0"/>
            </a:endParaRPr>
          </a:p>
          <a:p>
            <a:pPr algn="ctr"/>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3313907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65175" y="7937"/>
            <a:ext cx="7769225" cy="6624891"/>
          </a:xfrm>
          <a:prstGeom prst="rect">
            <a:avLst/>
          </a:prstGeom>
        </p:spPr>
        <p:txBody>
          <a:bodyPr wrap="square">
            <a:spAutoFit/>
          </a:bodyPr>
          <a:lstStyle/>
          <a:p>
            <a:pPr algn="ctr">
              <a:lnSpc>
                <a:spcPct val="150000"/>
              </a:lnSpc>
            </a:pPr>
            <a:r>
              <a:rPr lang="en-US" sz="2400" b="1" dirty="0">
                <a:latin typeface="Times New Roman" pitchFamily="18" charset="0"/>
                <a:cs typeface="Times New Roman" pitchFamily="18" charset="0"/>
              </a:rPr>
              <a:t>OBJECTIVE OF THE </a:t>
            </a:r>
            <a:r>
              <a:rPr lang="en-US" sz="2400" b="1" dirty="0" smtClean="0">
                <a:latin typeface="Times New Roman" pitchFamily="18" charset="0"/>
                <a:cs typeface="Times New Roman" pitchFamily="18" charset="0"/>
              </a:rPr>
              <a:t>PROJECT</a:t>
            </a:r>
          </a:p>
          <a:p>
            <a:pPr algn="ctr">
              <a:lnSpc>
                <a:spcPct val="150000"/>
              </a:lnSpc>
            </a:pPr>
            <a:endParaRPr lang="en-US" sz="2300" b="1" dirty="0">
              <a:latin typeface="Times New Roman" pitchFamily="18" charset="0"/>
              <a:cs typeface="Times New Roman" pitchFamily="18" charset="0"/>
            </a:endParaRPr>
          </a:p>
          <a:p>
            <a:pPr algn="just">
              <a:lnSpc>
                <a:spcPct val="150000"/>
              </a:lnSpc>
            </a:pPr>
            <a:r>
              <a:rPr lang="en-US" sz="2000" dirty="0">
                <a:latin typeface="Times New Roman" pitchFamily="18" charset="0"/>
                <a:cs typeface="Times New Roman" pitchFamily="18" charset="0"/>
              </a:rPr>
              <a:t>To provide a user-friendly, web-based platform for easy and efficient bike rentals in tourist </a:t>
            </a:r>
            <a:r>
              <a:rPr lang="en-US" sz="2000" dirty="0" smtClean="0">
                <a:latin typeface="Times New Roman" pitchFamily="18" charset="0"/>
                <a:cs typeface="Times New Roman" pitchFamily="18" charset="0"/>
              </a:rPr>
              <a:t>destinations. To </a:t>
            </a:r>
            <a:r>
              <a:rPr lang="en-US" sz="2000" dirty="0">
                <a:latin typeface="Times New Roman" pitchFamily="18" charset="0"/>
                <a:cs typeface="Times New Roman" pitchFamily="18" charset="0"/>
              </a:rPr>
              <a:t>enable users to browse, compare, and book bikes online with real-time availability and pricing </a:t>
            </a:r>
            <a:r>
              <a:rPr lang="en-US" sz="2000" dirty="0" smtClean="0">
                <a:latin typeface="Times New Roman" pitchFamily="18" charset="0"/>
                <a:cs typeface="Times New Roman" pitchFamily="18" charset="0"/>
              </a:rPr>
              <a:t>information. To </a:t>
            </a:r>
            <a:r>
              <a:rPr lang="en-US" sz="2000" dirty="0">
                <a:latin typeface="Times New Roman" pitchFamily="18" charset="0"/>
                <a:cs typeface="Times New Roman" pitchFamily="18" charset="0"/>
              </a:rPr>
              <a:t>integrate an interactive map that helps users locate nearby rental stations and explore popular tourist </a:t>
            </a:r>
            <a:r>
              <a:rPr lang="en-US" sz="2000" dirty="0" smtClean="0">
                <a:latin typeface="Times New Roman" pitchFamily="18" charset="0"/>
                <a:cs typeface="Times New Roman" pitchFamily="18" charset="0"/>
              </a:rPr>
              <a:t>attractions. To </a:t>
            </a:r>
            <a:r>
              <a:rPr lang="en-US" sz="2000" dirty="0">
                <a:latin typeface="Times New Roman" pitchFamily="18" charset="0"/>
                <a:cs typeface="Times New Roman" pitchFamily="18" charset="0"/>
              </a:rPr>
              <a:t>support sustainable and eco-friendly travel by encouraging the use of bicycles over fuel-based </a:t>
            </a:r>
            <a:r>
              <a:rPr lang="en-US" sz="2000" dirty="0" smtClean="0">
                <a:latin typeface="Times New Roman" pitchFamily="18" charset="0"/>
                <a:cs typeface="Times New Roman" pitchFamily="18" charset="0"/>
              </a:rPr>
              <a:t>transport. To </a:t>
            </a:r>
            <a:r>
              <a:rPr lang="en-US" sz="2000" dirty="0">
                <a:latin typeface="Times New Roman" pitchFamily="18" charset="0"/>
                <a:cs typeface="Times New Roman" pitchFamily="18" charset="0"/>
              </a:rPr>
              <a:t>offer an admin dashboard for managing bikes, monitoring bookings, and updating destination and pricing </a:t>
            </a:r>
            <a:r>
              <a:rPr lang="en-US" sz="2000" dirty="0" smtClean="0">
                <a:latin typeface="Times New Roman" pitchFamily="18" charset="0"/>
                <a:cs typeface="Times New Roman" pitchFamily="18" charset="0"/>
              </a:rPr>
              <a:t>details. To </a:t>
            </a:r>
            <a:r>
              <a:rPr lang="en-US" sz="2000" dirty="0">
                <a:latin typeface="Times New Roman" pitchFamily="18" charset="0"/>
                <a:cs typeface="Times New Roman" pitchFamily="18" charset="0"/>
              </a:rPr>
              <a:t>improve user experience through features like registration, booking history, and feedback/review systems.</a:t>
            </a:r>
          </a:p>
          <a:p>
            <a:endParaRPr lang="en-US" dirty="0">
              <a:latin typeface="Times New Roman" pitchFamily="18" charset="0"/>
              <a:cs typeface="Times New Roman" pitchFamily="18" charset="0"/>
            </a:endParaRPr>
          </a:p>
          <a:p>
            <a:endParaRPr lang="en-IN" dirty="0">
              <a:latin typeface="Times New Roman" pitchFamily="18" charset="0"/>
              <a:cs typeface="Times New Roman" pitchFamily="18" charset="0"/>
            </a:endParaRPr>
          </a:p>
          <a:p>
            <a:pPr algn="ctr"/>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8421556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62000" y="276285"/>
            <a:ext cx="7924800" cy="6509474"/>
          </a:xfrm>
          <a:prstGeom prst="rect">
            <a:avLst/>
          </a:prstGeom>
        </p:spPr>
        <p:txBody>
          <a:bodyPr wrap="square">
            <a:spAutoFit/>
          </a:bodyPr>
          <a:lstStyle/>
          <a:p>
            <a:pPr algn="ctr"/>
            <a:r>
              <a:rPr lang="en-US" sz="2400" b="1" dirty="0">
                <a:latin typeface="Times New Roman" pitchFamily="18" charset="0"/>
                <a:cs typeface="Times New Roman" pitchFamily="18" charset="0"/>
              </a:rPr>
              <a:t>EXISTING SYSTEM</a:t>
            </a:r>
          </a:p>
          <a:p>
            <a:pPr algn="just"/>
            <a:endParaRPr lang="en-US" sz="2300" b="1" dirty="0">
              <a:latin typeface="Times New Roman" pitchFamily="18" charset="0"/>
              <a:cs typeface="Times New Roman" pitchFamily="18" charset="0"/>
            </a:endParaRPr>
          </a:p>
          <a:p>
            <a:pPr algn="ctr"/>
            <a:endParaRPr lang="en-US" sz="2000" b="1" dirty="0">
              <a:latin typeface="Times New Roman" pitchFamily="18" charset="0"/>
              <a:cs typeface="Times New Roman" pitchFamily="18" charset="0"/>
            </a:endParaRPr>
          </a:p>
          <a:p>
            <a:pPr algn="just">
              <a:lnSpc>
                <a:spcPct val="150000"/>
              </a:lnSpc>
            </a:pPr>
            <a:r>
              <a:rPr lang="en-US" sz="2000" dirty="0">
                <a:latin typeface="Times New Roman" pitchFamily="18" charset="0"/>
                <a:cs typeface="Times New Roman" pitchFamily="18" charset="0"/>
              </a:rPr>
              <a:t>	 The bike rental system offers a smooth experience for both users and administrators. Users can register, log in, browse bikes, make bookings, manage their profiles, view rental history, and share feedback through testimonials. The admin panel allows administrators to manage bike listings, monitor bookings, and handle user accounts efficiently. This organized structure ensures proper maintenance and smooth operation of the platform. While the system covers essential features, it can be enhanced by adding advanced filters, rental analytics, and data export capabilities. These improvements would increase efficiency, improve user satisfaction, and provide better insight into rental trends for administrators.</a:t>
            </a:r>
          </a:p>
          <a:p>
            <a:pPr algn="just">
              <a:lnSpc>
                <a:spcPct val="150000"/>
              </a:lnSpc>
            </a:pPr>
            <a:endParaRPr lang="en-US" sz="2000" b="1" dirty="0">
              <a:latin typeface="Times New Roman" pitchFamily="18" charset="0"/>
              <a:cs typeface="Times New Roman" pitchFamily="18" charset="0"/>
            </a:endParaRPr>
          </a:p>
          <a:p>
            <a:pPr algn="just"/>
            <a:r>
              <a:rPr lang="en-US" sz="2000" b="1" dirty="0">
                <a:latin typeface="Times New Roman" pitchFamily="18" charset="0"/>
                <a:cs typeface="Times New Roman" pitchFamily="18" charset="0"/>
              </a:rPr>
              <a:t> </a:t>
            </a:r>
          </a:p>
        </p:txBody>
      </p:sp>
    </p:spTree>
    <p:extLst>
      <p:ext uri="{BB962C8B-B14F-4D97-AF65-F5344CB8AC3E}">
        <p14:creationId xmlns:p14="http://schemas.microsoft.com/office/powerpoint/2010/main" val="31052915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08752" y="152613"/>
            <a:ext cx="8279673" cy="5909310"/>
          </a:xfrm>
          <a:prstGeom prst="rect">
            <a:avLst/>
          </a:prstGeom>
        </p:spPr>
        <p:txBody>
          <a:bodyPr wrap="square">
            <a:spAutoFit/>
          </a:bodyPr>
          <a:lstStyle/>
          <a:p>
            <a:pPr algn="ctr"/>
            <a:r>
              <a:rPr lang="en-US" sz="2400" b="1" dirty="0">
                <a:latin typeface="Times New Roman" pitchFamily="18" charset="0"/>
                <a:cs typeface="Times New Roman" pitchFamily="18" charset="0"/>
              </a:rPr>
              <a:t>PROPOSED SYSTEM</a:t>
            </a:r>
          </a:p>
          <a:p>
            <a:pPr algn="ctr"/>
            <a:endParaRPr lang="en-US" sz="2400" b="1" dirty="0">
              <a:latin typeface="Times New Roman" pitchFamily="18" charset="0"/>
              <a:cs typeface="Times New Roman" pitchFamily="18" charset="0"/>
            </a:endParaRPr>
          </a:p>
          <a:p>
            <a:pPr algn="just">
              <a:lnSpc>
                <a:spcPct val="150000"/>
              </a:lnSpc>
            </a:pPr>
            <a:r>
              <a:rPr lang="en-US" sz="2000" dirty="0">
                <a:latin typeface="Times New Roman" pitchFamily="18" charset="0"/>
                <a:cs typeface="Times New Roman" pitchFamily="18" charset="0"/>
              </a:rPr>
              <a:t>	The proposed bike rental system aims to significantly enhance the current platform by improving its usability, efficiency, and overall user experience. It will retain core features such as user registration, bike listings, booking management, profile handling, and testimonial posting, while introducing new functionalities to streamline navigation and management. The user panel will feature an improved rental history section, allowing users to easily track their past and on-going </a:t>
            </a:r>
            <a:r>
              <a:rPr lang="en-US" sz="2000" dirty="0" smtClean="0">
                <a:latin typeface="Times New Roman" pitchFamily="18" charset="0"/>
                <a:cs typeface="Times New Roman" pitchFamily="18" charset="0"/>
              </a:rPr>
              <a:t>bookings. The </a:t>
            </a:r>
            <a:r>
              <a:rPr lang="en-US" sz="2000" dirty="0">
                <a:latin typeface="Times New Roman" pitchFamily="18" charset="0"/>
                <a:cs typeface="Times New Roman" pitchFamily="18" charset="0"/>
              </a:rPr>
              <a:t>admin panel will also see upgrades, with advanced tools for managing bikes, monitoring users, and supervising bookings. Key features like filtered booking organization, detailed rental analytics, and data export options will help administrators make more informed decisions and manage operations more efficiently. </a:t>
            </a:r>
          </a:p>
        </p:txBody>
      </p:sp>
    </p:spTree>
    <p:extLst>
      <p:ext uri="{BB962C8B-B14F-4D97-AF65-F5344CB8AC3E}">
        <p14:creationId xmlns:p14="http://schemas.microsoft.com/office/powerpoint/2010/main" val="2776395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460375" y="152613"/>
            <a:ext cx="8354457" cy="3077766"/>
          </a:xfrm>
          <a:prstGeom prst="rect">
            <a:avLst/>
          </a:prstGeom>
        </p:spPr>
        <p:txBody>
          <a:bodyPr wrap="square">
            <a:spAutoFit/>
          </a:bodyPr>
          <a:lstStyle/>
          <a:p>
            <a:pPr algn="ctr"/>
            <a:r>
              <a:rPr lang="en-IN" sz="2400" b="1" dirty="0">
                <a:latin typeface="Times New Roman" pitchFamily="18" charset="0"/>
                <a:cs typeface="Times New Roman" pitchFamily="18" charset="0"/>
              </a:rPr>
              <a:t>METHODOLOGY</a:t>
            </a:r>
            <a:endParaRPr lang="en-US" sz="2400" b="1" dirty="0">
              <a:latin typeface="Times New Roman" pitchFamily="18" charset="0"/>
              <a:cs typeface="Times New Roman" pitchFamily="18" charset="0"/>
            </a:endParaRPr>
          </a:p>
          <a:p>
            <a:pPr algn="ctr">
              <a:lnSpc>
                <a:spcPct val="150000"/>
              </a:lnSpc>
            </a:pPr>
            <a:endParaRPr lang="en-US" sz="2000" b="1" dirty="0">
              <a:latin typeface="Times New Roman" pitchFamily="18" charset="0"/>
              <a:cs typeface="Times New Roman" pitchFamily="18" charset="0"/>
            </a:endParaRPr>
          </a:p>
          <a:p>
            <a:pPr algn="just">
              <a:lnSpc>
                <a:spcPct val="150000"/>
              </a:lnSpc>
            </a:pPr>
            <a:r>
              <a:rPr lang="en-US" sz="2000" dirty="0">
                <a:latin typeface="Times New Roman" pitchFamily="18" charset="0"/>
                <a:cs typeface="Times New Roman" pitchFamily="18" charset="0"/>
              </a:rPr>
              <a:t>	</a:t>
            </a:r>
            <a:r>
              <a:rPr lang="en-IN" sz="2000" dirty="0">
                <a:latin typeface="Times New Roman" pitchFamily="18" charset="0"/>
                <a:cs typeface="Times New Roman" pitchFamily="18" charset="0"/>
              </a:rPr>
              <a:t>The Agile Model is a software development approach that focuses on iterative progress,</a:t>
            </a:r>
            <a:r>
              <a:rPr lang="en-IN" sz="2000" b="1" dirty="0">
                <a:latin typeface="Times New Roman" pitchFamily="18" charset="0"/>
                <a:cs typeface="Times New Roman" pitchFamily="18" charset="0"/>
              </a:rPr>
              <a:t> </a:t>
            </a:r>
            <a:r>
              <a:rPr lang="en-IN" sz="2000" dirty="0">
                <a:latin typeface="Times New Roman" pitchFamily="18" charset="0"/>
                <a:cs typeface="Times New Roman" pitchFamily="18" charset="0"/>
              </a:rPr>
              <a:t>flexibility, and collaboration. It promotes continuous feedback and adaptation to changing requirements, making it ideal for projects where customer needs evolve over time.</a:t>
            </a:r>
          </a:p>
          <a:p>
            <a:pPr algn="just"/>
            <a:endParaRPr lang="en-US" sz="2000" dirty="0">
              <a:latin typeface="Times New Roman" pitchFamily="18" charset="0"/>
              <a:cs typeface="Times New Roman" pitchFamily="18" charset="0"/>
            </a:endParaRPr>
          </a:p>
        </p:txBody>
      </p:sp>
      <p:pic>
        <p:nvPicPr>
          <p:cNvPr id="20" name="Picture 19" descr="C:\Users\Lenovo\Downloads\agile-methodology.png"/>
          <p:cNvPicPr/>
          <p:nvPr/>
        </p:nvPicPr>
        <p:blipFill rotWithShape="1">
          <a:blip r:embed="rId3">
            <a:extLst>
              <a:ext uri="{28A0092B-C50C-407E-A947-70E740481C1C}">
                <a14:useLocalDpi xmlns:a14="http://schemas.microsoft.com/office/drawing/2010/main" val="0"/>
              </a:ext>
            </a:extLst>
          </a:blip>
          <a:srcRect l="3382" r="3166" b="3497"/>
          <a:stretch/>
        </p:blipFill>
        <p:spPr bwMode="auto">
          <a:xfrm>
            <a:off x="2136774" y="2819400"/>
            <a:ext cx="4645026" cy="3609995"/>
          </a:xfrm>
          <a:prstGeom prst="rect">
            <a:avLst/>
          </a:prstGeom>
          <a:noFill/>
          <a:ln>
            <a:noFill/>
          </a:ln>
        </p:spPr>
      </p:pic>
    </p:spTree>
    <p:extLst>
      <p:ext uri="{BB962C8B-B14F-4D97-AF65-F5344CB8AC3E}">
        <p14:creationId xmlns:p14="http://schemas.microsoft.com/office/powerpoint/2010/main" val="111047933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1280</TotalTime>
  <Words>1612</Words>
  <Application>Microsoft Office PowerPoint</Application>
  <PresentationFormat>On-screen Show (4:3)</PresentationFormat>
  <Paragraphs>774</Paragraphs>
  <Slides>48</Slides>
  <Notes>0</Notes>
  <HiddenSlides>0</HiddenSlides>
  <MMClips>0</MMClip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Office Theme</vt:lpstr>
      <vt:lpstr>   Priyadarshini Engineering College  Department of Master of Computer Applications  Name : SUGESH NANDU D Reg.No: 511923622045 MC4411 PROJECT WORK Bike Rental with Exploring System </vt:lpstr>
      <vt:lpstr>Contents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MCA 25</dc:creator>
  <cp:lastModifiedBy>Lenovo</cp:lastModifiedBy>
  <cp:revision>170</cp:revision>
  <dcterms:created xsi:type="dcterms:W3CDTF">2024-08-09T04:10:49Z</dcterms:created>
  <dcterms:modified xsi:type="dcterms:W3CDTF">2025-08-01T16:08:29Z</dcterms:modified>
</cp:coreProperties>
</file>

<file path=docProps/thumbnail.jpeg>
</file>